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684" r:id="rId4"/>
  </p:sldMasterIdLst>
  <p:notesMasterIdLst>
    <p:notesMasterId r:id="rId83"/>
  </p:notesMasterIdLst>
  <p:sldIdLst>
    <p:sldId id="257" r:id="rId5"/>
    <p:sldId id="283" r:id="rId6"/>
    <p:sldId id="335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337" r:id="rId20"/>
    <p:sldId id="336" r:id="rId21"/>
    <p:sldId id="270" r:id="rId22"/>
    <p:sldId id="339" r:id="rId23"/>
    <p:sldId id="274" r:id="rId24"/>
    <p:sldId id="340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308" r:id="rId33"/>
    <p:sldId id="309" r:id="rId34"/>
    <p:sldId id="310" r:id="rId35"/>
    <p:sldId id="311" r:id="rId36"/>
    <p:sldId id="312" r:id="rId37"/>
    <p:sldId id="31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  <p:sldId id="295" r:id="rId50"/>
    <p:sldId id="341" r:id="rId51"/>
    <p:sldId id="296" r:id="rId52"/>
    <p:sldId id="297" r:id="rId53"/>
    <p:sldId id="298" r:id="rId54"/>
    <p:sldId id="301" r:id="rId55"/>
    <p:sldId id="342" r:id="rId56"/>
    <p:sldId id="299" r:id="rId57"/>
    <p:sldId id="300" r:id="rId58"/>
    <p:sldId id="303" r:id="rId59"/>
    <p:sldId id="304" r:id="rId60"/>
    <p:sldId id="305" r:id="rId61"/>
    <p:sldId id="343" r:id="rId62"/>
    <p:sldId id="322" r:id="rId63"/>
    <p:sldId id="323" r:id="rId64"/>
    <p:sldId id="324" r:id="rId65"/>
    <p:sldId id="344" r:id="rId66"/>
    <p:sldId id="316" r:id="rId67"/>
    <p:sldId id="318" r:id="rId68"/>
    <p:sldId id="319" r:id="rId69"/>
    <p:sldId id="320" r:id="rId70"/>
    <p:sldId id="325" r:id="rId71"/>
    <p:sldId id="326" r:id="rId72"/>
    <p:sldId id="327" r:id="rId73"/>
    <p:sldId id="328" r:id="rId74"/>
    <p:sldId id="329" r:id="rId75"/>
    <p:sldId id="330" r:id="rId76"/>
    <p:sldId id="331" r:id="rId77"/>
    <p:sldId id="332" r:id="rId78"/>
    <p:sldId id="333" r:id="rId79"/>
    <p:sldId id="334" r:id="rId80"/>
    <p:sldId id="345" r:id="rId81"/>
    <p:sldId id="347" r:id="rId82"/>
  </p:sldIdLst>
  <p:sldSz cx="9144000" cy="6858000" type="screen4x3"/>
  <p:notesSz cx="6858000" cy="9144000"/>
  <p:defaultTextStyle>
    <a:defPPr>
      <a:defRPr lang="en-US"/>
    </a:defPPr>
    <a:lvl1pPr marL="0" algn="l" defTabSz="4568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880" algn="l" defTabSz="4568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758" algn="l" defTabSz="4568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0639" algn="l" defTabSz="4568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7517" algn="l" defTabSz="4568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4398" algn="l" defTabSz="4568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1275" algn="l" defTabSz="4568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8156" algn="l" defTabSz="4568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5033" algn="l" defTabSz="4568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97" autoAdjust="0"/>
    <p:restoredTop sz="94660"/>
  </p:normalViewPr>
  <p:slideViewPr>
    <p:cSldViewPr snapToGrid="0" snapToObjects="1">
      <p:cViewPr>
        <p:scale>
          <a:sx n="108" d="100"/>
          <a:sy n="108" d="100"/>
        </p:scale>
        <p:origin x="-960" y="-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37" d="100"/>
        <a:sy n="137" d="100"/>
      </p:scale>
      <p:origin x="0" y="254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70" Type="http://schemas.openxmlformats.org/officeDocument/2006/relationships/slide" Target="slides/slide66.xml"/><Relationship Id="rId71" Type="http://schemas.openxmlformats.org/officeDocument/2006/relationships/slide" Target="slides/slide67.xml"/><Relationship Id="rId72" Type="http://schemas.openxmlformats.org/officeDocument/2006/relationships/slide" Target="slides/slide68.xml"/><Relationship Id="rId73" Type="http://schemas.openxmlformats.org/officeDocument/2006/relationships/slide" Target="slides/slide69.xml"/><Relationship Id="rId74" Type="http://schemas.openxmlformats.org/officeDocument/2006/relationships/slide" Target="slides/slide70.xml"/><Relationship Id="rId75" Type="http://schemas.openxmlformats.org/officeDocument/2006/relationships/slide" Target="slides/slide71.xml"/><Relationship Id="rId76" Type="http://schemas.openxmlformats.org/officeDocument/2006/relationships/slide" Target="slides/slide72.xml"/><Relationship Id="rId77" Type="http://schemas.openxmlformats.org/officeDocument/2006/relationships/slide" Target="slides/slide73.xml"/><Relationship Id="rId78" Type="http://schemas.openxmlformats.org/officeDocument/2006/relationships/slide" Target="slides/slide74.xml"/><Relationship Id="rId79" Type="http://schemas.openxmlformats.org/officeDocument/2006/relationships/slide" Target="slides/slide7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63" Type="http://schemas.openxmlformats.org/officeDocument/2006/relationships/slide" Target="slides/slide59.xml"/><Relationship Id="rId64" Type="http://schemas.openxmlformats.org/officeDocument/2006/relationships/slide" Target="slides/slide60.xml"/><Relationship Id="rId65" Type="http://schemas.openxmlformats.org/officeDocument/2006/relationships/slide" Target="slides/slide61.xml"/><Relationship Id="rId66" Type="http://schemas.openxmlformats.org/officeDocument/2006/relationships/slide" Target="slides/slide62.xml"/><Relationship Id="rId67" Type="http://schemas.openxmlformats.org/officeDocument/2006/relationships/slide" Target="slides/slide63.xml"/><Relationship Id="rId68" Type="http://schemas.openxmlformats.org/officeDocument/2006/relationships/slide" Target="slides/slide64.xml"/><Relationship Id="rId69" Type="http://schemas.openxmlformats.org/officeDocument/2006/relationships/slide" Target="slides/slide65.xml"/><Relationship Id="rId80" Type="http://schemas.openxmlformats.org/officeDocument/2006/relationships/slide" Target="slides/slide76.xml"/><Relationship Id="rId81" Type="http://schemas.openxmlformats.org/officeDocument/2006/relationships/slide" Target="slides/slide77.xml"/><Relationship Id="rId82" Type="http://schemas.openxmlformats.org/officeDocument/2006/relationships/slide" Target="slides/slide78.xml"/><Relationship Id="rId83" Type="http://schemas.openxmlformats.org/officeDocument/2006/relationships/notesMaster" Target="notesMasters/notesMaster1.xml"/><Relationship Id="rId84" Type="http://schemas.openxmlformats.org/officeDocument/2006/relationships/printerSettings" Target="printerSettings/printerSettings1.bin"/><Relationship Id="rId85" Type="http://schemas.openxmlformats.org/officeDocument/2006/relationships/presProps" Target="presProps.xml"/><Relationship Id="rId86" Type="http://schemas.openxmlformats.org/officeDocument/2006/relationships/viewProps" Target="viewProps.xml"/><Relationship Id="rId87" Type="http://schemas.openxmlformats.org/officeDocument/2006/relationships/theme" Target="theme/theme1.xml"/><Relationship Id="rId88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894497-6E03-4D44-9A6B-B5B2EFF13539}" type="datetimeFigureOut">
              <a:rPr lang="en-US" smtClean="0"/>
              <a:t>7/27/15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751368-1775-E144-802A-D6D067E80A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5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68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880" algn="l" defTabSz="4568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758" algn="l" defTabSz="4568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639" algn="l" defTabSz="4568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517" algn="l" defTabSz="4568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398" algn="l" defTabSz="4568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1275" algn="l" defTabSz="4568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8156" algn="l" defTabSz="4568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5033" algn="l" defTabSz="45688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4F89EE9-E5E4-074A-898B-84C44C6C3711}" type="slidenum">
              <a:rPr lang="en-US"/>
              <a:pPr/>
              <a:t>1</a:t>
            </a:fld>
            <a:endParaRPr lang="en-US"/>
          </a:p>
        </p:txBody>
      </p:sp>
      <p:sp>
        <p:nvSpPr>
          <p:cNvPr id="8192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5A09AFB5-AE04-0048-ACD1-C7BA89061E24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81922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1923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3538" cy="407193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868D142-8757-F947-86E9-CD3ABF2F471E}" type="slidenum">
              <a:rPr lang="en-US"/>
              <a:pPr/>
              <a:t>15</a:t>
            </a:fld>
            <a:endParaRPr lang="en-US"/>
          </a:p>
        </p:txBody>
      </p:sp>
      <p:sp>
        <p:nvSpPr>
          <p:cNvPr id="952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685800"/>
            <a:ext cx="4425950" cy="3321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52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78450" cy="40068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868D142-8757-F947-86E9-CD3ABF2F471E}" type="slidenum">
              <a:rPr lang="en-US"/>
              <a:pPr/>
              <a:t>16</a:t>
            </a:fld>
            <a:endParaRPr lang="en-US"/>
          </a:p>
        </p:txBody>
      </p:sp>
      <p:sp>
        <p:nvSpPr>
          <p:cNvPr id="952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685800"/>
            <a:ext cx="4425950" cy="3321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52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78450" cy="40068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868D142-8757-F947-86E9-CD3ABF2F471E}" type="slidenum">
              <a:rPr lang="en-US"/>
              <a:pPr/>
              <a:t>17</a:t>
            </a:fld>
            <a:endParaRPr lang="en-US"/>
          </a:p>
        </p:txBody>
      </p:sp>
      <p:sp>
        <p:nvSpPr>
          <p:cNvPr id="952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685800"/>
            <a:ext cx="4425950" cy="3321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52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78450" cy="40068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544F9E3-576B-9E4A-9B2A-F5F639D56B56}" type="slidenum">
              <a:rPr lang="en-US"/>
              <a:pPr/>
              <a:t>21</a:t>
            </a:fld>
            <a:endParaRPr lang="en-US"/>
          </a:p>
        </p:txBody>
      </p:sp>
      <p:sp>
        <p:nvSpPr>
          <p:cNvPr id="100353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B60DB5F4-FF19-FE47-98A9-D7E60A6EBA75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21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0354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2525" y="685800"/>
            <a:ext cx="4495800" cy="33718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0355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29250" cy="40576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544F9E3-576B-9E4A-9B2A-F5F639D56B56}" type="slidenum">
              <a:rPr lang="en-US"/>
              <a:pPr/>
              <a:t>22</a:t>
            </a:fld>
            <a:endParaRPr lang="en-US"/>
          </a:p>
        </p:txBody>
      </p:sp>
      <p:sp>
        <p:nvSpPr>
          <p:cNvPr id="100353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B60DB5F4-FF19-FE47-98A9-D7E60A6EBA75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22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0354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2525" y="685800"/>
            <a:ext cx="4495800" cy="33718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0355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29250" cy="40576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2CC5DA8-5883-9040-87EC-B0D97F100B84}" type="slidenum">
              <a:rPr lang="en-US"/>
              <a:pPr/>
              <a:t>23</a:t>
            </a:fld>
            <a:endParaRPr lang="en-US"/>
          </a:p>
        </p:txBody>
      </p:sp>
      <p:sp>
        <p:nvSpPr>
          <p:cNvPr id="101377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8CDD59D4-652F-0847-80CE-10708B2F06C5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23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1378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4113" y="685800"/>
            <a:ext cx="4491037" cy="33702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1379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27663" cy="40560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36B608F-35AC-F24F-8CB4-9A023BB46057}" type="slidenum">
              <a:rPr lang="en-US"/>
              <a:pPr/>
              <a:t>24</a:t>
            </a:fld>
            <a:endParaRPr lang="en-US"/>
          </a:p>
        </p:txBody>
      </p:sp>
      <p:sp>
        <p:nvSpPr>
          <p:cNvPr id="10240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735F3B59-2FA9-B449-A4E5-418C585197C3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24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2402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4113" y="685800"/>
            <a:ext cx="4491037" cy="33702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2403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27663" cy="40560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6F67615-559C-414E-A5D0-6404D867F64F}" type="slidenum">
              <a:rPr lang="en-US"/>
              <a:pPr/>
              <a:t>25</a:t>
            </a:fld>
            <a:endParaRPr lang="en-US"/>
          </a:p>
        </p:txBody>
      </p:sp>
      <p:sp>
        <p:nvSpPr>
          <p:cNvPr id="103425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D895B92F-885E-7A48-98A1-1CF5CC613EE9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25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03426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4113" y="685800"/>
            <a:ext cx="4491037" cy="33702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03427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27663" cy="40560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613301D-EAA7-584C-9CF2-524BAC66208D}" type="slidenum">
              <a:rPr lang="en-US"/>
              <a:pPr/>
              <a:t>26</a:t>
            </a:fld>
            <a:endParaRPr lang="en-US"/>
          </a:p>
        </p:txBody>
      </p:sp>
      <p:sp>
        <p:nvSpPr>
          <p:cNvPr id="11059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5700" y="685800"/>
            <a:ext cx="4471988" cy="33543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059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11788" cy="40401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07747EF-0E46-5F4D-8C09-413465AACFFC}" type="slidenum">
              <a:rPr lang="en-US"/>
              <a:pPr/>
              <a:t>27</a:t>
            </a:fld>
            <a:endParaRPr lang="en-US"/>
          </a:p>
        </p:txBody>
      </p:sp>
      <p:sp>
        <p:nvSpPr>
          <p:cNvPr id="11161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5700" y="685800"/>
            <a:ext cx="4475163" cy="33575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161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14963" cy="40433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868D142-8757-F947-86E9-CD3ABF2F471E}" type="slidenum">
              <a:rPr lang="en-US"/>
              <a:pPr/>
              <a:t>4</a:t>
            </a:fld>
            <a:endParaRPr lang="en-US"/>
          </a:p>
        </p:txBody>
      </p:sp>
      <p:sp>
        <p:nvSpPr>
          <p:cNvPr id="952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685800"/>
            <a:ext cx="4425950" cy="33210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52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78450" cy="40068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E2FDA7E-955E-1F4C-805E-5E90CE0D0D9F}" type="slidenum">
              <a:rPr lang="en-US"/>
              <a:pPr/>
              <a:t>28</a:t>
            </a:fld>
            <a:endParaRPr lang="en-US"/>
          </a:p>
        </p:txBody>
      </p:sp>
      <p:sp>
        <p:nvSpPr>
          <p:cNvPr id="11264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5700" y="685800"/>
            <a:ext cx="4475163" cy="33575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1264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14963" cy="40433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6C47C93-993C-4948-B83A-D7B62996CE39}" type="slidenum">
              <a:rPr lang="en-US"/>
              <a:pPr/>
              <a:t>29</a:t>
            </a:fld>
            <a:endParaRPr lang="en-US"/>
          </a:p>
        </p:txBody>
      </p:sp>
      <p:sp>
        <p:nvSpPr>
          <p:cNvPr id="1228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7062" cy="33289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28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6388" cy="40147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596AC64-9DAB-864A-B9F5-F5A434327E2C}" type="slidenum">
              <a:rPr lang="en-US"/>
              <a:pPr/>
              <a:t>30</a:t>
            </a:fld>
            <a:endParaRPr lang="en-US"/>
          </a:p>
        </p:txBody>
      </p:sp>
      <p:sp>
        <p:nvSpPr>
          <p:cNvPr id="12390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7062" cy="33289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390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6388" cy="40147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8C0A668-6D78-254E-B253-869168340F5C}" type="slidenum">
              <a:rPr lang="en-US"/>
              <a:pPr/>
              <a:t>31</a:t>
            </a:fld>
            <a:endParaRPr lang="en-US"/>
          </a:p>
        </p:txBody>
      </p:sp>
      <p:sp>
        <p:nvSpPr>
          <p:cNvPr id="12492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7062" cy="33289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493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6388" cy="40147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D3D7CBB-0476-9C44-868E-680ECAB31819}" type="slidenum">
              <a:rPr lang="en-US"/>
              <a:pPr/>
              <a:t>32</a:t>
            </a:fld>
            <a:endParaRPr lang="en-US"/>
          </a:p>
        </p:txBody>
      </p:sp>
      <p:sp>
        <p:nvSpPr>
          <p:cNvPr id="1259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7062" cy="33289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59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6388" cy="40147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9F94057-5B43-4F47-A388-3266ED4803CC}" type="slidenum">
              <a:rPr lang="en-US"/>
              <a:pPr/>
              <a:t>33</a:t>
            </a:fld>
            <a:endParaRPr lang="en-US"/>
          </a:p>
        </p:txBody>
      </p:sp>
      <p:sp>
        <p:nvSpPr>
          <p:cNvPr id="12697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5475" cy="3327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697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4800" cy="4013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2B5B8DA-6EF8-5745-9DF2-0F5225FB9170}" type="slidenum">
              <a:rPr lang="en-US"/>
              <a:pPr/>
              <a:t>34</a:t>
            </a:fld>
            <a:endParaRPr lang="en-US"/>
          </a:p>
        </p:txBody>
      </p:sp>
      <p:sp>
        <p:nvSpPr>
          <p:cNvPr id="12800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5475" cy="33274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800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4800" cy="40132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BB2F79B-0144-DE49-A680-93089BA13784}" type="slidenum">
              <a:rPr lang="en-US"/>
              <a:pPr/>
              <a:t>35</a:t>
            </a:fld>
            <a:endParaRPr lang="en-US"/>
          </a:p>
        </p:txBody>
      </p:sp>
      <p:sp>
        <p:nvSpPr>
          <p:cNvPr id="12902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3887" cy="33258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902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3213" cy="40116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E928AC3-780F-3344-A763-E314AD075186}" type="slidenum">
              <a:rPr lang="en-US"/>
              <a:pPr/>
              <a:t>36</a:t>
            </a:fld>
            <a:endParaRPr lang="en-US"/>
          </a:p>
        </p:txBody>
      </p:sp>
      <p:sp>
        <p:nvSpPr>
          <p:cNvPr id="13004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3887" cy="33258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3005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3213" cy="40116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F6EF7590-0C8A-5946-83F7-B5863615E5B8}" type="slidenum">
              <a:rPr lang="en-US"/>
              <a:pPr/>
              <a:t>37</a:t>
            </a:fld>
            <a:endParaRPr lang="en-US"/>
          </a:p>
        </p:txBody>
      </p:sp>
      <p:sp>
        <p:nvSpPr>
          <p:cNvPr id="13107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3887" cy="33258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3107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3213" cy="40116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91365F-3047-5D42-B9BB-7212E4E4AF14}" type="slidenum">
              <a:rPr lang="en-US"/>
              <a:pPr/>
              <a:t>8</a:t>
            </a:fld>
            <a:endParaRPr lang="en-US"/>
          </a:p>
        </p:txBody>
      </p:sp>
      <p:sp>
        <p:nvSpPr>
          <p:cNvPr id="83969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BF660CE8-3833-8D42-9FB2-A3E1937558F3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8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83970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7763" y="685800"/>
            <a:ext cx="4541837" cy="34083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3971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3538" cy="407193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68D4256-A676-E544-B1D6-2E83BE37BC58}" type="slidenum">
              <a:rPr lang="en-US"/>
              <a:pPr/>
              <a:t>38</a:t>
            </a:fld>
            <a:endParaRPr lang="en-US"/>
          </a:p>
        </p:txBody>
      </p:sp>
      <p:sp>
        <p:nvSpPr>
          <p:cNvPr id="13209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2300" cy="3324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3209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1625" cy="40100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68D4256-A676-E544-B1D6-2E83BE37BC58}" type="slidenum">
              <a:rPr lang="en-US"/>
              <a:pPr/>
              <a:t>39</a:t>
            </a:fld>
            <a:endParaRPr lang="en-US"/>
          </a:p>
        </p:txBody>
      </p:sp>
      <p:sp>
        <p:nvSpPr>
          <p:cNvPr id="13209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2300" cy="3324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3209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1625" cy="40100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A7A76EF-C8D5-3D41-9A89-374BC36B2B92}" type="slidenum">
              <a:rPr lang="en-US"/>
              <a:pPr/>
              <a:t>40</a:t>
            </a:fld>
            <a:endParaRPr lang="en-US"/>
          </a:p>
        </p:txBody>
      </p:sp>
      <p:sp>
        <p:nvSpPr>
          <p:cNvPr id="13312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2300" cy="3324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3312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1625" cy="40100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09D9C21-CE4E-E64A-B694-3C406BC7FF3A}" type="slidenum">
              <a:rPr lang="en-US"/>
              <a:pPr/>
              <a:t>41</a:t>
            </a:fld>
            <a:endParaRPr lang="en-US"/>
          </a:p>
        </p:txBody>
      </p:sp>
      <p:sp>
        <p:nvSpPr>
          <p:cNvPr id="13414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2300" cy="3324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3414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1625" cy="40100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0308411-845A-CE47-B06D-1EE22A0D7740}" type="slidenum">
              <a:rPr lang="en-US"/>
              <a:pPr/>
              <a:t>42</a:t>
            </a:fld>
            <a:endParaRPr lang="en-US"/>
          </a:p>
        </p:txBody>
      </p:sp>
      <p:sp>
        <p:nvSpPr>
          <p:cNvPr id="13516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2300" cy="3324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3517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1625" cy="40100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0308411-845A-CE47-B06D-1EE22A0D7740}" type="slidenum">
              <a:rPr lang="en-US"/>
              <a:pPr/>
              <a:t>43</a:t>
            </a:fld>
            <a:endParaRPr lang="en-US"/>
          </a:p>
        </p:txBody>
      </p:sp>
      <p:sp>
        <p:nvSpPr>
          <p:cNvPr id="13516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2300" cy="332422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3517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1625" cy="40100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CC8593D-5A1A-904D-8ECD-B40C158C6B5C}" type="slidenum">
              <a:rPr lang="en-US"/>
              <a:pPr/>
              <a:t>44</a:t>
            </a:fld>
            <a:endParaRPr lang="en-US"/>
          </a:p>
        </p:txBody>
      </p:sp>
      <p:sp>
        <p:nvSpPr>
          <p:cNvPr id="1413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685800"/>
            <a:ext cx="4422775" cy="33178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413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75275" cy="40036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1F2FE30-C5D7-1C4F-B02A-5C00E90F3AEB}" type="slidenum">
              <a:rPr lang="en-US"/>
              <a:pPr/>
              <a:t>45</a:t>
            </a:fld>
            <a:endParaRPr lang="en-US"/>
          </a:p>
        </p:txBody>
      </p:sp>
      <p:sp>
        <p:nvSpPr>
          <p:cNvPr id="14233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685800"/>
            <a:ext cx="4422775" cy="33178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4233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75275" cy="40036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7B8FA89-99AE-2949-8A18-D690B8249C2F}" type="slidenum">
              <a:rPr lang="en-US"/>
              <a:pPr/>
              <a:t>46</a:t>
            </a:fld>
            <a:endParaRPr lang="en-US"/>
          </a:p>
        </p:txBody>
      </p:sp>
      <p:sp>
        <p:nvSpPr>
          <p:cNvPr id="143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685800"/>
            <a:ext cx="4422775" cy="33178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43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75275" cy="40036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37B8FA89-99AE-2949-8A18-D690B8249C2F}" type="slidenum">
              <a:rPr lang="en-US"/>
              <a:pPr/>
              <a:t>47</a:t>
            </a:fld>
            <a:endParaRPr lang="en-US"/>
          </a:p>
        </p:txBody>
      </p:sp>
      <p:sp>
        <p:nvSpPr>
          <p:cNvPr id="1433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685800"/>
            <a:ext cx="4422775" cy="33178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433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75275" cy="40036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791365F-3047-5D42-B9BB-7212E4E4AF14}" type="slidenum">
              <a:rPr lang="en-US"/>
              <a:pPr/>
              <a:t>9</a:t>
            </a:fld>
            <a:endParaRPr lang="en-US"/>
          </a:p>
        </p:txBody>
      </p:sp>
      <p:sp>
        <p:nvSpPr>
          <p:cNvPr id="83969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BF660CE8-3833-8D42-9FB2-A3E1937558F3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9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83970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7763" y="685800"/>
            <a:ext cx="4541837" cy="34083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3971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3538" cy="407193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4969B68-3396-0248-9E66-B429E0276C7B}" type="slidenum">
              <a:rPr lang="en-US"/>
              <a:pPr/>
              <a:t>48</a:t>
            </a:fld>
            <a:endParaRPr lang="en-US"/>
          </a:p>
        </p:txBody>
      </p:sp>
      <p:sp>
        <p:nvSpPr>
          <p:cNvPr id="1454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685800"/>
            <a:ext cx="4421188" cy="33162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454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73688" cy="40020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310C82E-81C1-0349-BEE6-F39389D5FC3C}" type="slidenum">
              <a:rPr lang="en-US"/>
              <a:pPr/>
              <a:t>51</a:t>
            </a:fld>
            <a:endParaRPr lang="en-US"/>
          </a:p>
        </p:txBody>
      </p:sp>
      <p:sp>
        <p:nvSpPr>
          <p:cNvPr id="1464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685800"/>
            <a:ext cx="4422775" cy="33178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464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75275" cy="40036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310C82E-81C1-0349-BEE6-F39389D5FC3C}" type="slidenum">
              <a:rPr lang="en-US"/>
              <a:pPr/>
              <a:t>52</a:t>
            </a:fld>
            <a:endParaRPr lang="en-US"/>
          </a:p>
        </p:txBody>
      </p:sp>
      <p:sp>
        <p:nvSpPr>
          <p:cNvPr id="1464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2050" y="685800"/>
            <a:ext cx="4422775" cy="3317875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464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75275" cy="400367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85C9CDE-62CF-3A43-9421-34D8F875E60F}" type="slidenum">
              <a:rPr lang="en-US">
                <a:solidFill>
                  <a:prstClr val="white"/>
                </a:solidFill>
              </a:rPr>
              <a:pPr/>
              <a:t>59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6673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 fontAlgn="base">
              <a:spcBef>
                <a:spcPct val="0"/>
              </a:spcBef>
              <a:spcAft>
                <a:spcPct val="0"/>
              </a:spcAft>
              <a:buSzPct val="100000"/>
            </a:pPr>
            <a:fld id="{7B7AC1DF-9EC2-4948-B2F3-56D403204652}" type="slidenum">
              <a:rPr lang="en-US" sz="1200">
                <a:solidFill>
                  <a:srgbClr val="000000"/>
                </a:solidFill>
              </a:rPr>
              <a:pPr algn="r" fontAlgn="base">
                <a:spcBef>
                  <a:spcPct val="0"/>
                </a:spcBef>
                <a:spcAft>
                  <a:spcPct val="0"/>
                </a:spcAft>
                <a:buSzPct val="100000"/>
              </a:pPr>
              <a:t>59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56674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6175" y="685800"/>
            <a:ext cx="4552950" cy="34163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56675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3538" cy="407193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59A2563-C606-4041-B730-5F7BE1404887}" type="slidenum">
              <a:rPr lang="en-US">
                <a:solidFill>
                  <a:prstClr val="white"/>
                </a:solidFill>
              </a:rPr>
              <a:pPr/>
              <a:t>60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7697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 defTabSz="457146" fontAlgn="base">
              <a:spcBef>
                <a:spcPct val="0"/>
              </a:spcBef>
              <a:spcAft>
                <a:spcPct val="0"/>
              </a:spcAft>
              <a:buSzPct val="100000"/>
            </a:pPr>
            <a:fld id="{EB6494AC-BEAC-D84E-A3AC-1025CCE5ECBF}" type="slidenum">
              <a:rPr lang="en-US" sz="1200">
                <a:solidFill>
                  <a:srgbClr val="000000"/>
                </a:solidFill>
              </a:rPr>
              <a:pPr algn="r" defTabSz="457146" fontAlgn="base">
                <a:spcBef>
                  <a:spcPct val="0"/>
                </a:spcBef>
                <a:spcAft>
                  <a:spcPct val="0"/>
                </a:spcAft>
                <a:buSzPct val="100000"/>
              </a:pPr>
              <a:t>60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57698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6175" y="685800"/>
            <a:ext cx="4552950" cy="34163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57699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3538" cy="407193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59A2563-C606-4041-B730-5F7BE1404887}" type="slidenum">
              <a:rPr lang="en-US">
                <a:solidFill>
                  <a:prstClr val="white"/>
                </a:solidFill>
              </a:rPr>
              <a:pPr/>
              <a:t>61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7697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 defTabSz="457146" fontAlgn="base">
              <a:spcBef>
                <a:spcPct val="0"/>
              </a:spcBef>
              <a:spcAft>
                <a:spcPct val="0"/>
              </a:spcAft>
              <a:buSzPct val="100000"/>
            </a:pPr>
            <a:fld id="{EB6494AC-BEAC-D84E-A3AC-1025CCE5ECBF}" type="slidenum">
              <a:rPr lang="en-US" sz="1200">
                <a:solidFill>
                  <a:srgbClr val="000000"/>
                </a:solidFill>
              </a:rPr>
              <a:pPr algn="r" defTabSz="457146" fontAlgn="base">
                <a:spcBef>
                  <a:spcPct val="0"/>
                </a:spcBef>
                <a:spcAft>
                  <a:spcPct val="0"/>
                </a:spcAft>
                <a:buSzPct val="100000"/>
              </a:pPr>
              <a:t>61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57698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6175" y="685800"/>
            <a:ext cx="4552950" cy="34163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57699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3538" cy="407193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D59A2563-C606-4041-B730-5F7BE1404887}" type="slidenum">
              <a:rPr lang="en-US">
                <a:solidFill>
                  <a:prstClr val="white"/>
                </a:solidFill>
              </a:rPr>
              <a:pPr/>
              <a:t>62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57697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r" defTabSz="457146" fontAlgn="base">
              <a:spcBef>
                <a:spcPct val="0"/>
              </a:spcBef>
              <a:spcAft>
                <a:spcPct val="0"/>
              </a:spcAft>
              <a:buSzPct val="100000"/>
            </a:pPr>
            <a:fld id="{EB6494AC-BEAC-D84E-A3AC-1025CCE5ECBF}" type="slidenum">
              <a:rPr lang="en-US" sz="1200">
                <a:solidFill>
                  <a:srgbClr val="000000"/>
                </a:solidFill>
              </a:rPr>
              <a:pPr algn="r" defTabSz="457146" fontAlgn="base">
                <a:spcBef>
                  <a:spcPct val="0"/>
                </a:spcBef>
                <a:spcAft>
                  <a:spcPct val="0"/>
                </a:spcAft>
                <a:buSzPct val="100000"/>
              </a:pPr>
              <a:t>62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57698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6175" y="685800"/>
            <a:ext cx="4552950" cy="34163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57699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3538" cy="407193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C36B8DF-5F8F-7140-B879-20B674ED04D1}" type="slidenum">
              <a:rPr lang="en-US"/>
              <a:pPr/>
              <a:t>63</a:t>
            </a:fld>
            <a:endParaRPr lang="en-US"/>
          </a:p>
        </p:txBody>
      </p:sp>
      <p:sp>
        <p:nvSpPr>
          <p:cNvPr id="15360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D79308D4-5A6C-8E44-AC68-4589CE9FB318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63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53602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6175" y="685800"/>
            <a:ext cx="4552950" cy="34163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53603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3538" cy="407193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5AB9898-089E-3147-8399-A6CF27C08E91}" type="slidenum">
              <a:rPr lang="en-US"/>
              <a:pPr/>
              <a:t>66</a:t>
            </a:fld>
            <a:endParaRPr lang="en-US"/>
          </a:p>
        </p:txBody>
      </p:sp>
      <p:sp>
        <p:nvSpPr>
          <p:cNvPr id="88065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C4053F0C-9667-DA41-9EC6-BA105C54B552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66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88066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0938" y="685800"/>
            <a:ext cx="4511675" cy="33845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8067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1950" cy="40703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8C0A668-6D78-254E-B253-869168340F5C}" type="slidenum">
              <a:rPr lang="en-US"/>
              <a:pPr/>
              <a:t>67</a:t>
            </a:fld>
            <a:endParaRPr lang="en-US"/>
          </a:p>
        </p:txBody>
      </p:sp>
      <p:sp>
        <p:nvSpPr>
          <p:cNvPr id="12492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7062" cy="33289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493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6388" cy="40147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D1D5F2A-5AC6-AB4F-97CB-C85D143FF34D}" type="slidenum">
              <a:rPr lang="en-US"/>
              <a:pPr/>
              <a:t>10</a:t>
            </a:fld>
            <a:endParaRPr lang="en-US"/>
          </a:p>
        </p:txBody>
      </p:sp>
      <p:sp>
        <p:nvSpPr>
          <p:cNvPr id="84993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48BAF08D-3C09-7A4C-83DC-9D33E33F36D4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10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84994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7763" y="685800"/>
            <a:ext cx="4541837" cy="34083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4995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3538" cy="407193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8C0A668-6D78-254E-B253-869168340F5C}" type="slidenum">
              <a:rPr lang="en-US"/>
              <a:pPr/>
              <a:t>71</a:t>
            </a:fld>
            <a:endParaRPr lang="en-US"/>
          </a:p>
        </p:txBody>
      </p:sp>
      <p:sp>
        <p:nvSpPr>
          <p:cNvPr id="12492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7062" cy="33289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493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6388" cy="40147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8C0A668-6D78-254E-B253-869168340F5C}" type="slidenum">
              <a:rPr lang="en-US"/>
              <a:pPr/>
              <a:t>72</a:t>
            </a:fld>
            <a:endParaRPr lang="en-US"/>
          </a:p>
        </p:txBody>
      </p:sp>
      <p:sp>
        <p:nvSpPr>
          <p:cNvPr id="12492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7062" cy="33289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493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6388" cy="40147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B8C0A668-6D78-254E-B253-869168340F5C}" type="slidenum">
              <a:rPr lang="en-US"/>
              <a:pPr/>
              <a:t>73</a:t>
            </a:fld>
            <a:endParaRPr lang="en-US"/>
          </a:p>
        </p:txBody>
      </p:sp>
      <p:sp>
        <p:nvSpPr>
          <p:cNvPr id="12492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7062" cy="33289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493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6388" cy="40147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D3D7CBB-0476-9C44-868E-680ECAB31819}" type="slidenum">
              <a:rPr lang="en-US"/>
              <a:pPr/>
              <a:t>74</a:t>
            </a:fld>
            <a:endParaRPr lang="en-US"/>
          </a:p>
        </p:txBody>
      </p:sp>
      <p:sp>
        <p:nvSpPr>
          <p:cNvPr id="12595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60463" y="685800"/>
            <a:ext cx="4437062" cy="332898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12595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386388" cy="40147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7FFA999-3F00-694C-8796-C18722917125}" type="slidenum">
              <a:rPr lang="en-US"/>
              <a:pPr/>
              <a:t>11</a:t>
            </a:fld>
            <a:endParaRPr lang="en-US"/>
          </a:p>
        </p:txBody>
      </p:sp>
      <p:sp>
        <p:nvSpPr>
          <p:cNvPr id="86017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28784A0A-9E00-FA46-983B-35B1391D85A5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86018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7763" y="685800"/>
            <a:ext cx="4541837" cy="34083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6019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3538" cy="407193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613851D-2B68-4042-901E-D956764CA083}" type="slidenum">
              <a:rPr lang="en-US"/>
              <a:pPr/>
              <a:t>12</a:t>
            </a:fld>
            <a:endParaRPr lang="en-US"/>
          </a:p>
        </p:txBody>
      </p:sp>
      <p:sp>
        <p:nvSpPr>
          <p:cNvPr id="87041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48B965A9-9A16-D943-88BA-8CE3396E468F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12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87042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0938" y="685800"/>
            <a:ext cx="4510087" cy="33829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7043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0363" cy="406876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5AB9898-089E-3147-8399-A6CF27C08E91}" type="slidenum">
              <a:rPr lang="en-US"/>
              <a:pPr/>
              <a:t>13</a:t>
            </a:fld>
            <a:endParaRPr lang="en-US"/>
          </a:p>
        </p:txBody>
      </p:sp>
      <p:sp>
        <p:nvSpPr>
          <p:cNvPr id="88065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C4053F0C-9667-DA41-9EC6-BA105C54B552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13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88066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0938" y="685800"/>
            <a:ext cx="4511675" cy="33845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88067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41950" cy="407035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8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C0E988B-7514-5E4B-89E6-03A4E7E106A7}" type="slidenum">
              <a:rPr lang="en-US"/>
              <a:pPr/>
              <a:t>14</a:t>
            </a:fld>
            <a:endParaRPr lang="en-US"/>
          </a:p>
        </p:txBody>
      </p:sp>
      <p:sp>
        <p:nvSpPr>
          <p:cNvPr id="94209" name="Text Box 1"/>
          <p:cNvSpPr txBox="1">
            <a:spLocks noChangeArrowheads="1"/>
          </p:cNvSpPr>
          <p:nvPr/>
        </p:nvSpPr>
        <p:spPr bwMode="auto">
          <a:xfrm>
            <a:off x="3884613" y="8685213"/>
            <a:ext cx="2901950" cy="387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90000" tIns="46800" rIns="90000" bIns="4680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buClrTx/>
              <a:buFontTx/>
              <a:buNone/>
            </a:pPr>
            <a:fld id="{5A9BB65B-F518-8A46-929A-403F087D3494}" type="slidenum">
              <a:rPr lang="en-US" sz="1200">
                <a:solidFill>
                  <a:srgbClr val="000000"/>
                </a:solidFill>
              </a:rPr>
              <a:pPr>
                <a:buClrTx/>
                <a:buFontTx/>
                <a:buNone/>
              </a:pPr>
              <a:t>14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94210" name="Text Box 2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152525" y="685800"/>
            <a:ext cx="4500563" cy="33766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94211" name="Text Box 3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34013" cy="4062413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7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5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3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12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81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5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732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578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691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lbum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/>
          <p:cNvSpPr>
            <a:spLocks noGrp="1"/>
          </p:cNvSpPr>
          <p:nvPr>
            <p:ph type="title" hasCustomPrompt="1"/>
          </p:nvPr>
        </p:nvSpPr>
        <p:spPr>
          <a:xfrm>
            <a:off x="228601" y="3962400"/>
            <a:ext cx="8298485" cy="1066800"/>
          </a:xfrm>
        </p:spPr>
        <p:txBody>
          <a:bodyPr bIns="0"/>
          <a:lstStyle>
            <a:lvl1pPr algn="r">
              <a:defRPr lang="en-US" dirty="0"/>
            </a:lvl1pPr>
            <a:extLst/>
          </a:lstStyle>
          <a:p>
            <a:r>
              <a:rPr lang="en-US" dirty="0" smtClean="0"/>
              <a:t>Click to add photo album title</a:t>
            </a:r>
            <a:endParaRPr lang="en-US" dirty="0"/>
          </a:p>
        </p:txBody>
      </p:sp>
      <p:sp>
        <p:nvSpPr>
          <p:cNvPr id="9" name="Rectangle 7"/>
          <p:cNvSpPr>
            <a:spLocks noGrp="1"/>
          </p:cNvSpPr>
          <p:nvPr>
            <p:ph type="body" sz="quarter" idx="10" hasCustomPrompt="1"/>
          </p:nvPr>
        </p:nvSpPr>
        <p:spPr>
          <a:xfrm>
            <a:off x="2133600" y="5133975"/>
            <a:ext cx="6386946" cy="1219200"/>
          </a:xfrm>
        </p:spPr>
        <p:txBody>
          <a:bodyPr vert="horz" tIns="0" anchor="t" anchorCtr="0">
            <a:noAutofit/>
          </a:bodyPr>
          <a:lstStyle>
            <a:lvl1pPr marL="0" marR="0" indent="0" algn="r" rtl="0" latinLnBrk="0">
              <a:spcBef>
                <a:spcPct val="20000"/>
              </a:spcBef>
              <a:buFontTx/>
              <a:buNone/>
              <a:defRPr sz="1800" i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extLst/>
          </a:lstStyle>
          <a:p>
            <a:pPr lvl="0"/>
            <a:r>
              <a:rPr lang="en-US" dirty="0" smtClean="0"/>
              <a:t>Click to add date and other details</a:t>
            </a:r>
            <a:endParaRPr lang="en-US" dirty="0"/>
          </a:p>
        </p:txBody>
      </p:sp>
      <p:sp>
        <p:nvSpPr>
          <p:cNvPr id="27" name="Rectangle 6"/>
          <p:cNvSpPr>
            <a:spLocks noGrp="1"/>
          </p:cNvSpPr>
          <p:nvPr>
            <p:ph type="pic" sz="quarter" idx="11"/>
          </p:nvPr>
        </p:nvSpPr>
        <p:spPr>
          <a:xfrm>
            <a:off x="6096000" y="1600200"/>
            <a:ext cx="2286000" cy="2286000"/>
          </a:xfrm>
          <a:noFill/>
          <a:ln w="38100" cap="sq" cmpd="sng" algn="ctr">
            <a:solidFill>
              <a:schemeClr val="tx1"/>
            </a:solidFill>
            <a:prstDash val="solid"/>
            <a:miter lim="800000"/>
          </a:ln>
          <a:effectLst>
            <a:outerShdw blurRad="50800" dist="50800" dir="2700000" algn="tl" rotWithShape="0">
              <a:srgbClr val="000000">
                <a:alpha val="50000"/>
              </a:srgb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/>
          <a:lstStyle>
            <a:extLst/>
          </a:lstStyle>
          <a:p>
            <a:pPr algn="ctr">
              <a:buFontTx/>
              <a:buNone/>
            </a:pPr>
            <a:r>
              <a:rPr lang="en-US" sz="2000" smtClean="0"/>
              <a:t>Drag picture to placeholder or click icon to add</a:t>
            </a:r>
            <a:endParaRPr lang="en-US" sz="2000" dirty="0"/>
          </a:p>
        </p:txBody>
      </p:sp>
      <p:sp>
        <p:nvSpPr>
          <p:cNvPr id="6" name="Rectangle 5"/>
          <p:cNvSpPr/>
          <p:nvPr userDrawn="1"/>
        </p:nvSpPr>
        <p:spPr>
          <a:xfrm>
            <a:off x="176844" y="186904"/>
            <a:ext cx="8763000" cy="6213896"/>
          </a:xfrm>
          <a:prstGeom prst="rect">
            <a:avLst/>
          </a:prstGeom>
          <a:noFill/>
          <a:ln w="9525" cap="rnd" cmpd="sng" algn="ctr">
            <a:solidFill>
              <a:schemeClr val="bg1">
                <a:tint val="85000"/>
              </a:schemeClr>
            </a:solidFill>
            <a:prstDash val="dash"/>
          </a:ln>
          <a:effectLst>
            <a:outerShdw blurRad="25400" dist="12700" dir="5400000" algn="tl" rotWithShape="0">
              <a:schemeClr val="bg1">
                <a:alpha val="60000"/>
              </a:scheme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extLst/>
          </a:lstStyle>
          <a:p>
            <a:pPr algn="ctr"/>
            <a:endParaRPr lang="en-US" dirty="0"/>
          </a:p>
        </p:txBody>
      </p:sp>
      <p:sp>
        <p:nvSpPr>
          <p:cNvPr id="11" name="Rectangle 10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extLst/>
          </a:lstStyle>
          <a:p>
            <a:fld id="{F30C84A2-23CF-44F5-B813-5187ED5C7D1C}" type="datetimeFigureOut">
              <a:rPr lang="en-US" sz="1200" smtClean="0">
                <a:solidFill>
                  <a:schemeClr val="tx2"/>
                </a:solidFill>
              </a:rPr>
              <a:pPr/>
              <a:t>7/27/15</a:t>
            </a:fld>
            <a:endParaRPr lang="en-US" dirty="0"/>
          </a:p>
        </p:txBody>
      </p:sp>
      <p:sp>
        <p:nvSpPr>
          <p:cNvPr id="12" name="Rectangle 11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extLst/>
          </a:lstStyle>
          <a:p>
            <a:pPr algn="r"/>
            <a:fld id="{F99EC173-99AE-4773-AB25-02E469A13EAE}" type="slidenum">
              <a:rPr lang="en-US" sz="1200" smtClean="0">
                <a:solidFill>
                  <a:schemeClr val="tx2"/>
                </a:solidFill>
              </a:rPr>
              <a:pPr algn="r"/>
              <a:t>‹#›</a:t>
            </a:fld>
            <a:endParaRPr lang="en-US" dirty="0"/>
          </a:p>
        </p:txBody>
      </p:sp>
      <p:sp>
        <p:nvSpPr>
          <p:cNvPr id="13" name="Rectangle 12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410060"/>
      </p:ext>
    </p:extLst>
  </p:cSld>
  <p:clrMapOvr>
    <a:masterClrMapping/>
  </p:clrMapOvr>
  <p:transition xmlns:p14="http://schemas.microsoft.com/office/powerpoint/2010/main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517" y="2130524"/>
            <a:ext cx="7772977" cy="146937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028" y="3885640"/>
            <a:ext cx="6401955" cy="1753721"/>
          </a:xfrm>
        </p:spPr>
        <p:txBody>
          <a:bodyPr/>
          <a:lstStyle>
            <a:lvl1pPr marL="0" indent="0" algn="ctr">
              <a:buNone/>
              <a:defRPr/>
            </a:lvl1pPr>
            <a:lvl2pPr marL="410051" indent="0" algn="ctr">
              <a:buNone/>
              <a:defRPr/>
            </a:lvl2pPr>
            <a:lvl3pPr marL="820103" indent="0" algn="ctr">
              <a:buNone/>
              <a:defRPr/>
            </a:lvl3pPr>
            <a:lvl4pPr marL="1230154" indent="0" algn="ctr">
              <a:buNone/>
              <a:defRPr/>
            </a:lvl4pPr>
            <a:lvl5pPr marL="1640205" indent="0" algn="ctr">
              <a:buNone/>
              <a:defRPr/>
            </a:lvl5pPr>
            <a:lvl6pPr marL="2050257" indent="0" algn="ctr">
              <a:buNone/>
              <a:defRPr/>
            </a:lvl6pPr>
            <a:lvl7pPr marL="2460309" indent="0" algn="ctr">
              <a:buNone/>
              <a:defRPr/>
            </a:lvl7pPr>
            <a:lvl8pPr marL="2870360" indent="0" algn="ctr">
              <a:buNone/>
              <a:defRPr/>
            </a:lvl8pPr>
            <a:lvl9pPr marL="3280412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E3EC593-23F8-5046-AA87-312E9764835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6658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74F2B39A-4095-A940-9E3E-B86AFAA9EFE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2635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038" y="4406713"/>
            <a:ext cx="7771534" cy="1362916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3038" y="2906526"/>
            <a:ext cx="7771534" cy="1500187"/>
          </a:xfrm>
        </p:spPr>
        <p:txBody>
          <a:bodyPr anchor="b"/>
          <a:lstStyle>
            <a:lvl1pPr marL="0" indent="0">
              <a:buNone/>
              <a:defRPr sz="1800"/>
            </a:lvl1pPr>
            <a:lvl2pPr marL="410051" indent="0">
              <a:buNone/>
              <a:defRPr sz="1600"/>
            </a:lvl2pPr>
            <a:lvl3pPr marL="820103" indent="0">
              <a:buNone/>
              <a:defRPr sz="1400"/>
            </a:lvl3pPr>
            <a:lvl4pPr marL="1230154" indent="0">
              <a:buNone/>
              <a:defRPr sz="1300"/>
            </a:lvl4pPr>
            <a:lvl5pPr marL="1640205" indent="0">
              <a:buNone/>
              <a:defRPr sz="1300"/>
            </a:lvl5pPr>
            <a:lvl6pPr marL="2050257" indent="0">
              <a:buNone/>
              <a:defRPr sz="1300"/>
            </a:lvl6pPr>
            <a:lvl7pPr marL="2460309" indent="0">
              <a:buNone/>
              <a:defRPr sz="1300"/>
            </a:lvl7pPr>
            <a:lvl8pPr marL="2870360" indent="0">
              <a:buNone/>
              <a:defRPr sz="1300"/>
            </a:lvl8pPr>
            <a:lvl9pPr marL="328041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48CC763-0F2F-8047-B6D0-9E7E5600D27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731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6051" y="1599640"/>
            <a:ext cx="3991841" cy="441932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6437" y="1599640"/>
            <a:ext cx="3991841" cy="441932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EB143DB-6BD6-CD49-8EAA-F3A727ACBC7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7405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494" y="274544"/>
            <a:ext cx="822902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489" y="1535206"/>
            <a:ext cx="4039465" cy="640136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0051" indent="0">
              <a:buNone/>
              <a:defRPr sz="1800" b="1"/>
            </a:lvl2pPr>
            <a:lvl3pPr marL="820103" indent="0">
              <a:buNone/>
              <a:defRPr sz="1600" b="1"/>
            </a:lvl3pPr>
            <a:lvl4pPr marL="1230154" indent="0">
              <a:buNone/>
              <a:defRPr sz="1400" b="1"/>
            </a:lvl4pPr>
            <a:lvl5pPr marL="1640205" indent="0">
              <a:buNone/>
              <a:defRPr sz="1400" b="1"/>
            </a:lvl5pPr>
            <a:lvl6pPr marL="2050257" indent="0">
              <a:buNone/>
              <a:defRPr sz="1400" b="1"/>
            </a:lvl6pPr>
            <a:lvl7pPr marL="2460309" indent="0">
              <a:buNone/>
              <a:defRPr sz="1400" b="1"/>
            </a:lvl7pPr>
            <a:lvl8pPr marL="2870360" indent="0">
              <a:buNone/>
              <a:defRPr sz="1400" b="1"/>
            </a:lvl8pPr>
            <a:lvl9pPr marL="328041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489" y="2175344"/>
            <a:ext cx="4039465" cy="3951474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606" y="1535206"/>
            <a:ext cx="4040909" cy="640136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0051" indent="0">
              <a:buNone/>
              <a:defRPr sz="1800" b="1"/>
            </a:lvl2pPr>
            <a:lvl3pPr marL="820103" indent="0">
              <a:buNone/>
              <a:defRPr sz="1600" b="1"/>
            </a:lvl3pPr>
            <a:lvl4pPr marL="1230154" indent="0">
              <a:buNone/>
              <a:defRPr sz="1400" b="1"/>
            </a:lvl4pPr>
            <a:lvl5pPr marL="1640205" indent="0">
              <a:buNone/>
              <a:defRPr sz="1400" b="1"/>
            </a:lvl5pPr>
            <a:lvl6pPr marL="2050257" indent="0">
              <a:buNone/>
              <a:defRPr sz="1400" b="1"/>
            </a:lvl6pPr>
            <a:lvl7pPr marL="2460309" indent="0">
              <a:buNone/>
              <a:defRPr sz="1400" b="1"/>
            </a:lvl7pPr>
            <a:lvl8pPr marL="2870360" indent="0">
              <a:buNone/>
              <a:defRPr sz="1400" b="1"/>
            </a:lvl8pPr>
            <a:lvl9pPr marL="3280412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606" y="2175344"/>
            <a:ext cx="4040909" cy="3951474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D2B1DFF6-09F8-C74F-B503-6E56BA7DA94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293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1EA3355C-887F-DD4E-8084-1983C25CC0A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2659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73CD212-0C54-E34E-8BF1-55D64C15E15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18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43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494" y="273144"/>
            <a:ext cx="3007591" cy="1162610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4762" y="273144"/>
            <a:ext cx="5111750" cy="5853672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494" y="1435755"/>
            <a:ext cx="3007591" cy="4691062"/>
          </a:xfrm>
        </p:spPr>
        <p:txBody>
          <a:bodyPr/>
          <a:lstStyle>
            <a:lvl1pPr marL="0" indent="0">
              <a:buNone/>
              <a:defRPr sz="1300"/>
            </a:lvl1pPr>
            <a:lvl2pPr marL="410051" indent="0">
              <a:buNone/>
              <a:defRPr sz="1100"/>
            </a:lvl2pPr>
            <a:lvl3pPr marL="820103" indent="0">
              <a:buNone/>
              <a:defRPr sz="900"/>
            </a:lvl3pPr>
            <a:lvl4pPr marL="1230154" indent="0">
              <a:buNone/>
              <a:defRPr sz="800"/>
            </a:lvl4pPr>
            <a:lvl5pPr marL="1640205" indent="0">
              <a:buNone/>
              <a:defRPr sz="800"/>
            </a:lvl5pPr>
            <a:lvl6pPr marL="2050257" indent="0">
              <a:buNone/>
              <a:defRPr sz="800"/>
            </a:lvl6pPr>
            <a:lvl7pPr marL="2460309" indent="0">
              <a:buNone/>
              <a:defRPr sz="800"/>
            </a:lvl7pPr>
            <a:lvl8pPr marL="2870360" indent="0">
              <a:buNone/>
              <a:defRPr sz="800"/>
            </a:lvl8pPr>
            <a:lvl9pPr marL="3280412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1361F5AE-7B11-2C44-ADE2-F7C3592BBDB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1150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437" y="4800326"/>
            <a:ext cx="5486977" cy="567297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437" y="612122"/>
            <a:ext cx="5486977" cy="4115360"/>
          </a:xfrm>
        </p:spPr>
        <p:txBody>
          <a:bodyPr/>
          <a:lstStyle>
            <a:lvl1pPr marL="0" indent="0">
              <a:buNone/>
              <a:defRPr sz="2900"/>
            </a:lvl1pPr>
            <a:lvl2pPr marL="410051" indent="0">
              <a:buNone/>
              <a:defRPr sz="2500"/>
            </a:lvl2pPr>
            <a:lvl3pPr marL="820103" indent="0">
              <a:buNone/>
              <a:defRPr sz="2200"/>
            </a:lvl3pPr>
            <a:lvl4pPr marL="1230154" indent="0">
              <a:buNone/>
              <a:defRPr sz="1800"/>
            </a:lvl4pPr>
            <a:lvl5pPr marL="1640205" indent="0">
              <a:buNone/>
              <a:defRPr sz="1800"/>
            </a:lvl5pPr>
            <a:lvl6pPr marL="2050257" indent="0">
              <a:buNone/>
              <a:defRPr sz="1800"/>
            </a:lvl6pPr>
            <a:lvl7pPr marL="2460309" indent="0">
              <a:buNone/>
              <a:defRPr sz="1800"/>
            </a:lvl7pPr>
            <a:lvl8pPr marL="2870360" indent="0">
              <a:buNone/>
              <a:defRPr sz="1800"/>
            </a:lvl8pPr>
            <a:lvl9pPr marL="3280412" indent="0">
              <a:buNone/>
              <a:defRPr sz="1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437" y="5367618"/>
            <a:ext cx="5486977" cy="804022"/>
          </a:xfrm>
        </p:spPr>
        <p:txBody>
          <a:bodyPr/>
          <a:lstStyle>
            <a:lvl1pPr marL="0" indent="0">
              <a:buNone/>
              <a:defRPr sz="1300"/>
            </a:lvl1pPr>
            <a:lvl2pPr marL="410051" indent="0">
              <a:buNone/>
              <a:defRPr sz="1100"/>
            </a:lvl2pPr>
            <a:lvl3pPr marL="820103" indent="0">
              <a:buNone/>
              <a:defRPr sz="900"/>
            </a:lvl3pPr>
            <a:lvl4pPr marL="1230154" indent="0">
              <a:buNone/>
              <a:defRPr sz="800"/>
            </a:lvl4pPr>
            <a:lvl5pPr marL="1640205" indent="0">
              <a:buNone/>
              <a:defRPr sz="800"/>
            </a:lvl5pPr>
            <a:lvl6pPr marL="2050257" indent="0">
              <a:buNone/>
              <a:defRPr sz="800"/>
            </a:lvl6pPr>
            <a:lvl7pPr marL="2460309" indent="0">
              <a:buNone/>
              <a:defRPr sz="800"/>
            </a:lvl7pPr>
            <a:lvl8pPr marL="2870360" indent="0">
              <a:buNone/>
              <a:defRPr sz="800"/>
            </a:lvl8pPr>
            <a:lvl9pPr marL="3280412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50559A35-94B2-344B-9064-DEB388399CF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9680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8BA098F7-CFD3-4F43-835D-AA8DF92EDD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104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7717" y="274544"/>
            <a:ext cx="2030556" cy="574441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6048" y="274544"/>
            <a:ext cx="5953125" cy="574441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BFB3162-E77C-F941-B205-4156F141871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0937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515" y="2130522"/>
            <a:ext cx="7772977" cy="146937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026" y="3885640"/>
            <a:ext cx="6401955" cy="1753721"/>
          </a:xfrm>
        </p:spPr>
        <p:txBody>
          <a:bodyPr/>
          <a:lstStyle>
            <a:lvl1pPr marL="0" indent="0" algn="ctr">
              <a:buNone/>
              <a:defRPr/>
            </a:lvl1pPr>
            <a:lvl2pPr marL="410147" indent="0" algn="ctr">
              <a:buNone/>
              <a:defRPr/>
            </a:lvl2pPr>
            <a:lvl3pPr marL="820295" indent="0" algn="ctr">
              <a:buNone/>
              <a:defRPr/>
            </a:lvl3pPr>
            <a:lvl4pPr marL="1230442" indent="0" algn="ctr">
              <a:buNone/>
              <a:defRPr/>
            </a:lvl4pPr>
            <a:lvl5pPr marL="1640589" indent="0" algn="ctr">
              <a:buNone/>
              <a:defRPr/>
            </a:lvl5pPr>
            <a:lvl6pPr marL="2050736" indent="0" algn="ctr">
              <a:buNone/>
              <a:defRPr/>
            </a:lvl6pPr>
            <a:lvl7pPr marL="2460885" indent="0" algn="ctr">
              <a:buNone/>
              <a:defRPr/>
            </a:lvl7pPr>
            <a:lvl8pPr marL="2871031" indent="0" algn="ctr">
              <a:buNone/>
              <a:defRPr/>
            </a:lvl8pPr>
            <a:lvl9pPr marL="3281178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E3EC593-23F8-5046-AA87-312E9764835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7250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74F2B39A-4095-A940-9E3E-B86AFAA9EFE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2041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038" y="4406713"/>
            <a:ext cx="7771534" cy="1362916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3038" y="2906526"/>
            <a:ext cx="7771534" cy="1500187"/>
          </a:xfrm>
        </p:spPr>
        <p:txBody>
          <a:bodyPr anchor="b"/>
          <a:lstStyle>
            <a:lvl1pPr marL="0" indent="0">
              <a:buNone/>
              <a:defRPr sz="1800"/>
            </a:lvl1pPr>
            <a:lvl2pPr marL="410147" indent="0">
              <a:buNone/>
              <a:defRPr sz="1600"/>
            </a:lvl2pPr>
            <a:lvl3pPr marL="820295" indent="0">
              <a:buNone/>
              <a:defRPr sz="1400"/>
            </a:lvl3pPr>
            <a:lvl4pPr marL="1230442" indent="0">
              <a:buNone/>
              <a:defRPr sz="1300"/>
            </a:lvl4pPr>
            <a:lvl5pPr marL="1640589" indent="0">
              <a:buNone/>
              <a:defRPr sz="1300"/>
            </a:lvl5pPr>
            <a:lvl6pPr marL="2050736" indent="0">
              <a:buNone/>
              <a:defRPr sz="1300"/>
            </a:lvl6pPr>
            <a:lvl7pPr marL="2460885" indent="0">
              <a:buNone/>
              <a:defRPr sz="1300"/>
            </a:lvl7pPr>
            <a:lvl8pPr marL="2871031" indent="0">
              <a:buNone/>
              <a:defRPr sz="1300"/>
            </a:lvl8pPr>
            <a:lvl9pPr marL="3281178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48CC763-0F2F-8047-B6D0-9E7E5600D27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9900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6049" y="1599640"/>
            <a:ext cx="3991841" cy="441932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6435" y="1599640"/>
            <a:ext cx="3991841" cy="441932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EB143DB-6BD6-CD49-8EAA-F3A727ACBC7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212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492" y="274544"/>
            <a:ext cx="822902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489" y="1535206"/>
            <a:ext cx="4039465" cy="640136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0147" indent="0">
              <a:buNone/>
              <a:defRPr sz="1800" b="1"/>
            </a:lvl2pPr>
            <a:lvl3pPr marL="820295" indent="0">
              <a:buNone/>
              <a:defRPr sz="1600" b="1"/>
            </a:lvl3pPr>
            <a:lvl4pPr marL="1230442" indent="0">
              <a:buNone/>
              <a:defRPr sz="1400" b="1"/>
            </a:lvl4pPr>
            <a:lvl5pPr marL="1640589" indent="0">
              <a:buNone/>
              <a:defRPr sz="1400" b="1"/>
            </a:lvl5pPr>
            <a:lvl6pPr marL="2050736" indent="0">
              <a:buNone/>
              <a:defRPr sz="1400" b="1"/>
            </a:lvl6pPr>
            <a:lvl7pPr marL="2460885" indent="0">
              <a:buNone/>
              <a:defRPr sz="1400" b="1"/>
            </a:lvl7pPr>
            <a:lvl8pPr marL="2871031" indent="0">
              <a:buNone/>
              <a:defRPr sz="1400" b="1"/>
            </a:lvl8pPr>
            <a:lvl9pPr marL="3281178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489" y="2175344"/>
            <a:ext cx="4039465" cy="3951474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606" y="1535206"/>
            <a:ext cx="4040909" cy="640136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0147" indent="0">
              <a:buNone/>
              <a:defRPr sz="1800" b="1"/>
            </a:lvl2pPr>
            <a:lvl3pPr marL="820295" indent="0">
              <a:buNone/>
              <a:defRPr sz="1600" b="1"/>
            </a:lvl3pPr>
            <a:lvl4pPr marL="1230442" indent="0">
              <a:buNone/>
              <a:defRPr sz="1400" b="1"/>
            </a:lvl4pPr>
            <a:lvl5pPr marL="1640589" indent="0">
              <a:buNone/>
              <a:defRPr sz="1400" b="1"/>
            </a:lvl5pPr>
            <a:lvl6pPr marL="2050736" indent="0">
              <a:buNone/>
              <a:defRPr sz="1400" b="1"/>
            </a:lvl6pPr>
            <a:lvl7pPr marL="2460885" indent="0">
              <a:buNone/>
              <a:defRPr sz="1400" b="1"/>
            </a:lvl7pPr>
            <a:lvl8pPr marL="2871031" indent="0">
              <a:buNone/>
              <a:defRPr sz="1400" b="1"/>
            </a:lvl8pPr>
            <a:lvl9pPr marL="3281178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606" y="2175344"/>
            <a:ext cx="4040909" cy="3951474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D2B1DFF6-09F8-C74F-B503-6E56BA7DA94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3412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1EA3355C-887F-DD4E-8084-1983C25CC0A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37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6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688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375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63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751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439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127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815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503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31414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73CD212-0C54-E34E-8BF1-55D64C15E15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66461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492" y="273144"/>
            <a:ext cx="3007591" cy="1162610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4762" y="273144"/>
            <a:ext cx="5111750" cy="5853672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492" y="1435755"/>
            <a:ext cx="3007591" cy="4691062"/>
          </a:xfrm>
        </p:spPr>
        <p:txBody>
          <a:bodyPr/>
          <a:lstStyle>
            <a:lvl1pPr marL="0" indent="0">
              <a:buNone/>
              <a:defRPr sz="1300"/>
            </a:lvl1pPr>
            <a:lvl2pPr marL="410147" indent="0">
              <a:buNone/>
              <a:defRPr sz="1100"/>
            </a:lvl2pPr>
            <a:lvl3pPr marL="820295" indent="0">
              <a:buNone/>
              <a:defRPr sz="900"/>
            </a:lvl3pPr>
            <a:lvl4pPr marL="1230442" indent="0">
              <a:buNone/>
              <a:defRPr sz="800"/>
            </a:lvl4pPr>
            <a:lvl5pPr marL="1640589" indent="0">
              <a:buNone/>
              <a:defRPr sz="800"/>
            </a:lvl5pPr>
            <a:lvl6pPr marL="2050736" indent="0">
              <a:buNone/>
              <a:defRPr sz="800"/>
            </a:lvl6pPr>
            <a:lvl7pPr marL="2460885" indent="0">
              <a:buNone/>
              <a:defRPr sz="800"/>
            </a:lvl7pPr>
            <a:lvl8pPr marL="2871031" indent="0">
              <a:buNone/>
              <a:defRPr sz="800"/>
            </a:lvl8pPr>
            <a:lvl9pPr marL="3281178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1361F5AE-7B11-2C44-ADE2-F7C3592BBDB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18437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435" y="4800324"/>
            <a:ext cx="5486977" cy="567297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435" y="612122"/>
            <a:ext cx="5486977" cy="4115360"/>
          </a:xfrm>
        </p:spPr>
        <p:txBody>
          <a:bodyPr/>
          <a:lstStyle>
            <a:lvl1pPr marL="0" indent="0">
              <a:buNone/>
              <a:defRPr sz="2900"/>
            </a:lvl1pPr>
            <a:lvl2pPr marL="410147" indent="0">
              <a:buNone/>
              <a:defRPr sz="2500"/>
            </a:lvl2pPr>
            <a:lvl3pPr marL="820295" indent="0">
              <a:buNone/>
              <a:defRPr sz="2200"/>
            </a:lvl3pPr>
            <a:lvl4pPr marL="1230442" indent="0">
              <a:buNone/>
              <a:defRPr sz="1800"/>
            </a:lvl4pPr>
            <a:lvl5pPr marL="1640589" indent="0">
              <a:buNone/>
              <a:defRPr sz="1800"/>
            </a:lvl5pPr>
            <a:lvl6pPr marL="2050736" indent="0">
              <a:buNone/>
              <a:defRPr sz="1800"/>
            </a:lvl6pPr>
            <a:lvl7pPr marL="2460885" indent="0">
              <a:buNone/>
              <a:defRPr sz="1800"/>
            </a:lvl7pPr>
            <a:lvl8pPr marL="2871031" indent="0">
              <a:buNone/>
              <a:defRPr sz="1800"/>
            </a:lvl8pPr>
            <a:lvl9pPr marL="3281178" indent="0">
              <a:buNone/>
              <a:defRPr sz="1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435" y="5367618"/>
            <a:ext cx="5486977" cy="804022"/>
          </a:xfrm>
        </p:spPr>
        <p:txBody>
          <a:bodyPr/>
          <a:lstStyle>
            <a:lvl1pPr marL="0" indent="0">
              <a:buNone/>
              <a:defRPr sz="1300"/>
            </a:lvl1pPr>
            <a:lvl2pPr marL="410147" indent="0">
              <a:buNone/>
              <a:defRPr sz="1100"/>
            </a:lvl2pPr>
            <a:lvl3pPr marL="820295" indent="0">
              <a:buNone/>
              <a:defRPr sz="900"/>
            </a:lvl3pPr>
            <a:lvl4pPr marL="1230442" indent="0">
              <a:buNone/>
              <a:defRPr sz="800"/>
            </a:lvl4pPr>
            <a:lvl5pPr marL="1640589" indent="0">
              <a:buNone/>
              <a:defRPr sz="800"/>
            </a:lvl5pPr>
            <a:lvl6pPr marL="2050736" indent="0">
              <a:buNone/>
              <a:defRPr sz="800"/>
            </a:lvl6pPr>
            <a:lvl7pPr marL="2460885" indent="0">
              <a:buNone/>
              <a:defRPr sz="800"/>
            </a:lvl7pPr>
            <a:lvl8pPr marL="2871031" indent="0">
              <a:buNone/>
              <a:defRPr sz="800"/>
            </a:lvl8pPr>
            <a:lvl9pPr marL="3281178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50559A35-94B2-344B-9064-DEB388399CF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0172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8BA098F7-CFD3-4F43-835D-AA8DF92EDD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6188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7717" y="274544"/>
            <a:ext cx="2030556" cy="574441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6048" y="274544"/>
            <a:ext cx="5953125" cy="574441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BFB3162-E77C-F941-B205-4156F141871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9592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512" y="2130519"/>
            <a:ext cx="7772977" cy="146937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023" y="3885640"/>
            <a:ext cx="6401955" cy="1753721"/>
          </a:xfrm>
        </p:spPr>
        <p:txBody>
          <a:bodyPr/>
          <a:lstStyle>
            <a:lvl1pPr marL="0" indent="0" algn="ctr">
              <a:buNone/>
              <a:defRPr/>
            </a:lvl1pPr>
            <a:lvl2pPr marL="410291" indent="0" algn="ctr">
              <a:buNone/>
              <a:defRPr/>
            </a:lvl2pPr>
            <a:lvl3pPr marL="820583" indent="0" algn="ctr">
              <a:buNone/>
              <a:defRPr/>
            </a:lvl3pPr>
            <a:lvl4pPr marL="1230874" indent="0" algn="ctr">
              <a:buNone/>
              <a:defRPr/>
            </a:lvl4pPr>
            <a:lvl5pPr marL="1641165" indent="0" algn="ctr">
              <a:buNone/>
              <a:defRPr/>
            </a:lvl5pPr>
            <a:lvl6pPr marL="2051456" indent="0" algn="ctr">
              <a:buNone/>
              <a:defRPr/>
            </a:lvl6pPr>
            <a:lvl7pPr marL="2461748" indent="0" algn="ctr">
              <a:buNone/>
              <a:defRPr/>
            </a:lvl7pPr>
            <a:lvl8pPr marL="2872039" indent="0" algn="ctr">
              <a:buNone/>
              <a:defRPr/>
            </a:lvl8pPr>
            <a:lvl9pPr marL="328233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E3EC593-23F8-5046-AA87-312E9764835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2778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74F2B39A-4095-A940-9E3E-B86AFAA9EFE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2074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035" y="4406713"/>
            <a:ext cx="7771534" cy="1362916"/>
          </a:xfrm>
        </p:spPr>
        <p:txBody>
          <a:bodyPr anchor="t"/>
          <a:lstStyle>
            <a:lvl1pPr algn="l">
              <a:defRPr sz="36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3035" y="2906526"/>
            <a:ext cx="7771534" cy="1500187"/>
          </a:xfrm>
        </p:spPr>
        <p:txBody>
          <a:bodyPr anchor="b"/>
          <a:lstStyle>
            <a:lvl1pPr marL="0" indent="0">
              <a:buNone/>
              <a:defRPr sz="1800"/>
            </a:lvl1pPr>
            <a:lvl2pPr marL="410291" indent="0">
              <a:buNone/>
              <a:defRPr sz="1600"/>
            </a:lvl2pPr>
            <a:lvl3pPr marL="820583" indent="0">
              <a:buNone/>
              <a:defRPr sz="1400"/>
            </a:lvl3pPr>
            <a:lvl4pPr marL="1230874" indent="0">
              <a:buNone/>
              <a:defRPr sz="1300"/>
            </a:lvl4pPr>
            <a:lvl5pPr marL="1641165" indent="0">
              <a:buNone/>
              <a:defRPr sz="1300"/>
            </a:lvl5pPr>
            <a:lvl6pPr marL="2051456" indent="0">
              <a:buNone/>
              <a:defRPr sz="1300"/>
            </a:lvl6pPr>
            <a:lvl7pPr marL="2461748" indent="0">
              <a:buNone/>
              <a:defRPr sz="1300"/>
            </a:lvl7pPr>
            <a:lvl8pPr marL="2872039" indent="0">
              <a:buNone/>
              <a:defRPr sz="1300"/>
            </a:lvl8pPr>
            <a:lvl9pPr marL="3282330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48CC763-0F2F-8047-B6D0-9E7E5600D27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5164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6046" y="1599640"/>
            <a:ext cx="3991841" cy="441932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6432" y="1599640"/>
            <a:ext cx="3991841" cy="4419320"/>
          </a:xfrm>
        </p:spPr>
        <p:txBody>
          <a:bodyPr/>
          <a:lstStyle>
            <a:lvl1pPr>
              <a:defRPr sz="2500"/>
            </a:lvl1pPr>
            <a:lvl2pPr>
              <a:defRPr sz="22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6EB143DB-6BD6-CD49-8EAA-F3A727ACBC7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195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489" y="274544"/>
            <a:ext cx="822902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489" y="1535206"/>
            <a:ext cx="4039465" cy="640136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0291" indent="0">
              <a:buNone/>
              <a:defRPr sz="1800" b="1"/>
            </a:lvl2pPr>
            <a:lvl3pPr marL="820583" indent="0">
              <a:buNone/>
              <a:defRPr sz="1600" b="1"/>
            </a:lvl3pPr>
            <a:lvl4pPr marL="1230874" indent="0">
              <a:buNone/>
              <a:defRPr sz="1400" b="1"/>
            </a:lvl4pPr>
            <a:lvl5pPr marL="1641165" indent="0">
              <a:buNone/>
              <a:defRPr sz="1400" b="1"/>
            </a:lvl5pPr>
            <a:lvl6pPr marL="2051456" indent="0">
              <a:buNone/>
              <a:defRPr sz="1400" b="1"/>
            </a:lvl6pPr>
            <a:lvl7pPr marL="2461748" indent="0">
              <a:buNone/>
              <a:defRPr sz="1400" b="1"/>
            </a:lvl7pPr>
            <a:lvl8pPr marL="2872039" indent="0">
              <a:buNone/>
              <a:defRPr sz="1400" b="1"/>
            </a:lvl8pPr>
            <a:lvl9pPr marL="3282330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489" y="2175343"/>
            <a:ext cx="4039465" cy="3951474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603" y="1535206"/>
            <a:ext cx="4040909" cy="640136"/>
          </a:xfrm>
        </p:spPr>
        <p:txBody>
          <a:bodyPr anchor="b"/>
          <a:lstStyle>
            <a:lvl1pPr marL="0" indent="0">
              <a:buNone/>
              <a:defRPr sz="2200" b="1"/>
            </a:lvl1pPr>
            <a:lvl2pPr marL="410291" indent="0">
              <a:buNone/>
              <a:defRPr sz="1800" b="1"/>
            </a:lvl2pPr>
            <a:lvl3pPr marL="820583" indent="0">
              <a:buNone/>
              <a:defRPr sz="1600" b="1"/>
            </a:lvl3pPr>
            <a:lvl4pPr marL="1230874" indent="0">
              <a:buNone/>
              <a:defRPr sz="1400" b="1"/>
            </a:lvl4pPr>
            <a:lvl5pPr marL="1641165" indent="0">
              <a:buNone/>
              <a:defRPr sz="1400" b="1"/>
            </a:lvl5pPr>
            <a:lvl6pPr marL="2051456" indent="0">
              <a:buNone/>
              <a:defRPr sz="1400" b="1"/>
            </a:lvl6pPr>
            <a:lvl7pPr marL="2461748" indent="0">
              <a:buNone/>
              <a:defRPr sz="1400" b="1"/>
            </a:lvl7pPr>
            <a:lvl8pPr marL="2872039" indent="0">
              <a:buNone/>
              <a:defRPr sz="1400" b="1"/>
            </a:lvl8pPr>
            <a:lvl9pPr marL="3282330" indent="0">
              <a:buNone/>
              <a:defRPr sz="14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603" y="2175343"/>
            <a:ext cx="4040909" cy="3951474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D2B1DFF6-09F8-C74F-B503-6E56BA7DA94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6757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6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97150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1EA3355C-887F-DD4E-8084-1983C25CC0A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2979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B73CD212-0C54-E34E-8BF1-55D64C15E15D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57118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489" y="273144"/>
            <a:ext cx="3007591" cy="1162610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4762" y="273144"/>
            <a:ext cx="5111750" cy="5853672"/>
          </a:xfrm>
        </p:spPr>
        <p:txBody>
          <a:bodyPr/>
          <a:lstStyle>
            <a:lvl1pPr>
              <a:defRPr sz="2900"/>
            </a:lvl1pPr>
            <a:lvl2pPr>
              <a:defRPr sz="2500"/>
            </a:lvl2pPr>
            <a:lvl3pPr>
              <a:defRPr sz="2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489" y="1435755"/>
            <a:ext cx="3007591" cy="4691062"/>
          </a:xfrm>
        </p:spPr>
        <p:txBody>
          <a:bodyPr/>
          <a:lstStyle>
            <a:lvl1pPr marL="0" indent="0">
              <a:buNone/>
              <a:defRPr sz="1300"/>
            </a:lvl1pPr>
            <a:lvl2pPr marL="410291" indent="0">
              <a:buNone/>
              <a:defRPr sz="1100"/>
            </a:lvl2pPr>
            <a:lvl3pPr marL="820583" indent="0">
              <a:buNone/>
              <a:defRPr sz="900"/>
            </a:lvl3pPr>
            <a:lvl4pPr marL="1230874" indent="0">
              <a:buNone/>
              <a:defRPr sz="800"/>
            </a:lvl4pPr>
            <a:lvl5pPr marL="1641165" indent="0">
              <a:buNone/>
              <a:defRPr sz="800"/>
            </a:lvl5pPr>
            <a:lvl6pPr marL="2051456" indent="0">
              <a:buNone/>
              <a:defRPr sz="800"/>
            </a:lvl6pPr>
            <a:lvl7pPr marL="2461748" indent="0">
              <a:buNone/>
              <a:defRPr sz="800"/>
            </a:lvl7pPr>
            <a:lvl8pPr marL="2872039" indent="0">
              <a:buNone/>
              <a:defRPr sz="800"/>
            </a:lvl8pPr>
            <a:lvl9pPr marL="3282330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1361F5AE-7B11-2C44-ADE2-F7C3592BBDB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48899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432" y="4800321"/>
            <a:ext cx="5486977" cy="567297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432" y="612122"/>
            <a:ext cx="5486977" cy="4115360"/>
          </a:xfrm>
        </p:spPr>
        <p:txBody>
          <a:bodyPr/>
          <a:lstStyle>
            <a:lvl1pPr marL="0" indent="0">
              <a:buNone/>
              <a:defRPr sz="2900"/>
            </a:lvl1pPr>
            <a:lvl2pPr marL="410291" indent="0">
              <a:buNone/>
              <a:defRPr sz="2500"/>
            </a:lvl2pPr>
            <a:lvl3pPr marL="820583" indent="0">
              <a:buNone/>
              <a:defRPr sz="2200"/>
            </a:lvl3pPr>
            <a:lvl4pPr marL="1230874" indent="0">
              <a:buNone/>
              <a:defRPr sz="1800"/>
            </a:lvl4pPr>
            <a:lvl5pPr marL="1641165" indent="0">
              <a:buNone/>
              <a:defRPr sz="1800"/>
            </a:lvl5pPr>
            <a:lvl6pPr marL="2051456" indent="0">
              <a:buNone/>
              <a:defRPr sz="1800"/>
            </a:lvl6pPr>
            <a:lvl7pPr marL="2461748" indent="0">
              <a:buNone/>
              <a:defRPr sz="1800"/>
            </a:lvl7pPr>
            <a:lvl8pPr marL="2872039" indent="0">
              <a:buNone/>
              <a:defRPr sz="1800"/>
            </a:lvl8pPr>
            <a:lvl9pPr marL="3282330" indent="0">
              <a:buNone/>
              <a:defRPr sz="1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432" y="5367618"/>
            <a:ext cx="5486977" cy="804022"/>
          </a:xfrm>
        </p:spPr>
        <p:txBody>
          <a:bodyPr/>
          <a:lstStyle>
            <a:lvl1pPr marL="0" indent="0">
              <a:buNone/>
              <a:defRPr sz="1300"/>
            </a:lvl1pPr>
            <a:lvl2pPr marL="410291" indent="0">
              <a:buNone/>
              <a:defRPr sz="1100"/>
            </a:lvl2pPr>
            <a:lvl3pPr marL="820583" indent="0">
              <a:buNone/>
              <a:defRPr sz="900"/>
            </a:lvl3pPr>
            <a:lvl4pPr marL="1230874" indent="0">
              <a:buNone/>
              <a:defRPr sz="800"/>
            </a:lvl4pPr>
            <a:lvl5pPr marL="1641165" indent="0">
              <a:buNone/>
              <a:defRPr sz="800"/>
            </a:lvl5pPr>
            <a:lvl6pPr marL="2051456" indent="0">
              <a:buNone/>
              <a:defRPr sz="800"/>
            </a:lvl6pPr>
            <a:lvl7pPr marL="2461748" indent="0">
              <a:buNone/>
              <a:defRPr sz="800"/>
            </a:lvl7pPr>
            <a:lvl8pPr marL="2872039" indent="0">
              <a:buNone/>
              <a:defRPr sz="800"/>
            </a:lvl8pPr>
            <a:lvl9pPr marL="3282330" indent="0">
              <a:buNone/>
              <a:defRPr sz="8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50559A35-94B2-344B-9064-DEB388399CF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443366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8BA098F7-CFD3-4F43-835D-AA8DF92EDD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43589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7717" y="274544"/>
            <a:ext cx="2030556" cy="574441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6046" y="274544"/>
            <a:ext cx="5953125" cy="574441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4BFB3162-E77C-F941-B205-4156F1418713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715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1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880" indent="0">
              <a:buNone/>
              <a:defRPr sz="2000" b="1"/>
            </a:lvl2pPr>
            <a:lvl3pPr marL="913758" indent="0">
              <a:buNone/>
              <a:defRPr sz="1800" b="1"/>
            </a:lvl3pPr>
            <a:lvl4pPr marL="1370639" indent="0">
              <a:buNone/>
              <a:defRPr sz="1600" b="1"/>
            </a:lvl4pPr>
            <a:lvl5pPr marL="1827517" indent="0">
              <a:buNone/>
              <a:defRPr sz="1600" b="1"/>
            </a:lvl5pPr>
            <a:lvl6pPr marL="2284398" indent="0">
              <a:buNone/>
              <a:defRPr sz="1600" b="1"/>
            </a:lvl6pPr>
            <a:lvl7pPr marL="2741275" indent="0">
              <a:buNone/>
              <a:defRPr sz="1600" b="1"/>
            </a:lvl7pPr>
            <a:lvl8pPr marL="3198156" indent="0">
              <a:buNone/>
              <a:defRPr sz="1600" b="1"/>
            </a:lvl8pPr>
            <a:lvl9pPr marL="3655033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1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880" indent="0">
              <a:buNone/>
              <a:defRPr sz="2000" b="1"/>
            </a:lvl2pPr>
            <a:lvl3pPr marL="913758" indent="0">
              <a:buNone/>
              <a:defRPr sz="1800" b="1"/>
            </a:lvl3pPr>
            <a:lvl4pPr marL="1370639" indent="0">
              <a:buNone/>
              <a:defRPr sz="1600" b="1"/>
            </a:lvl4pPr>
            <a:lvl5pPr marL="1827517" indent="0">
              <a:buNone/>
              <a:defRPr sz="1600" b="1"/>
            </a:lvl5pPr>
            <a:lvl6pPr marL="2284398" indent="0">
              <a:buNone/>
              <a:defRPr sz="1600" b="1"/>
            </a:lvl6pPr>
            <a:lvl7pPr marL="2741275" indent="0">
              <a:buNone/>
              <a:defRPr sz="1600" b="1"/>
            </a:lvl7pPr>
            <a:lvl8pPr marL="3198156" indent="0">
              <a:buNone/>
              <a:defRPr sz="1600" b="1"/>
            </a:lvl8pPr>
            <a:lvl9pPr marL="3655033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31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1434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437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6880" indent="0">
              <a:buNone/>
              <a:defRPr sz="1200"/>
            </a:lvl2pPr>
            <a:lvl3pPr marL="913758" indent="0">
              <a:buNone/>
              <a:defRPr sz="1000"/>
            </a:lvl3pPr>
            <a:lvl4pPr marL="1370639" indent="0">
              <a:buNone/>
              <a:defRPr sz="900"/>
            </a:lvl4pPr>
            <a:lvl5pPr marL="1827517" indent="0">
              <a:buNone/>
              <a:defRPr sz="900"/>
            </a:lvl5pPr>
            <a:lvl6pPr marL="2284398" indent="0">
              <a:buNone/>
              <a:defRPr sz="900"/>
            </a:lvl6pPr>
            <a:lvl7pPr marL="2741275" indent="0">
              <a:buNone/>
              <a:defRPr sz="900"/>
            </a:lvl7pPr>
            <a:lvl8pPr marL="3198156" indent="0">
              <a:buNone/>
              <a:defRPr sz="900"/>
            </a:lvl8pPr>
            <a:lvl9pPr marL="36550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508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6880" indent="0">
              <a:buNone/>
              <a:defRPr sz="2800"/>
            </a:lvl2pPr>
            <a:lvl3pPr marL="913758" indent="0">
              <a:buNone/>
              <a:defRPr sz="2400"/>
            </a:lvl3pPr>
            <a:lvl4pPr marL="1370639" indent="0">
              <a:buNone/>
              <a:defRPr sz="2000"/>
            </a:lvl4pPr>
            <a:lvl5pPr marL="1827517" indent="0">
              <a:buNone/>
              <a:defRPr sz="2000"/>
            </a:lvl5pPr>
            <a:lvl6pPr marL="2284398" indent="0">
              <a:buNone/>
              <a:defRPr sz="2000"/>
            </a:lvl6pPr>
            <a:lvl7pPr marL="2741275" indent="0">
              <a:buNone/>
              <a:defRPr sz="2000"/>
            </a:lvl7pPr>
            <a:lvl8pPr marL="3198156" indent="0">
              <a:buNone/>
              <a:defRPr sz="2000"/>
            </a:lvl8pPr>
            <a:lvl9pPr marL="3655033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6880" indent="0">
              <a:buNone/>
              <a:defRPr sz="1200"/>
            </a:lvl2pPr>
            <a:lvl3pPr marL="913758" indent="0">
              <a:buNone/>
              <a:defRPr sz="1000"/>
            </a:lvl3pPr>
            <a:lvl4pPr marL="1370639" indent="0">
              <a:buNone/>
              <a:defRPr sz="900"/>
            </a:lvl4pPr>
            <a:lvl5pPr marL="1827517" indent="0">
              <a:buNone/>
              <a:defRPr sz="900"/>
            </a:lvl5pPr>
            <a:lvl6pPr marL="2284398" indent="0">
              <a:buNone/>
              <a:defRPr sz="900"/>
            </a:lvl6pPr>
            <a:lvl7pPr marL="2741275" indent="0">
              <a:buNone/>
              <a:defRPr sz="900"/>
            </a:lvl7pPr>
            <a:lvl8pPr marL="3198156" indent="0">
              <a:buNone/>
              <a:defRPr sz="900"/>
            </a:lvl8pPr>
            <a:lvl9pPr marL="3655033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026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4.xml"/><Relationship Id="rId12" Type="http://schemas.openxmlformats.org/officeDocument/2006/relationships/theme" Target="../theme/theme3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5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376" tIns="45688" rIns="91376" bIns="45688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6"/>
            <a:ext cx="8229600" cy="4525963"/>
          </a:xfrm>
          <a:prstGeom prst="rect">
            <a:avLst/>
          </a:prstGeom>
        </p:spPr>
        <p:txBody>
          <a:bodyPr vert="horz" lIns="91376" tIns="45688" rIns="91376" bIns="45688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376" tIns="45688" rIns="91376" bIns="4568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CB356D-16F4-3643-A401-171D7EE99335}" type="datetimeFigureOut">
              <a:rPr lang="en-US" smtClean="0"/>
              <a:t>7/27/15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376" tIns="45688" rIns="91376" bIns="4568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376" tIns="45688" rIns="91376" bIns="4568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A220D-F466-8E47-9B5C-A1A1A798DD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65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96" r:id="rId12"/>
  </p:sldLayoutIdLst>
  <p:txStyles>
    <p:titleStyle>
      <a:lvl1pPr algn="ctr" defTabSz="45688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659" indent="-342659" algn="l" defTabSz="45688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428" indent="-285548" algn="l" defTabSz="45688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199" indent="-228439" algn="l" defTabSz="45688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077" indent="-228439" algn="l" defTabSz="45688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957" indent="-228439" algn="l" defTabSz="45688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2836" indent="-228439" algn="l" defTabSz="45688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69716" indent="-228439" algn="l" defTabSz="45688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6595" indent="-228439" algn="l" defTabSz="45688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3472" indent="-228439" algn="l" defTabSz="45688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68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880" algn="l" defTabSz="4568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58" algn="l" defTabSz="4568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639" algn="l" defTabSz="4568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517" algn="l" defTabSz="4568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398" algn="l" defTabSz="4568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275" algn="l" defTabSz="4568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156" algn="l" defTabSz="4568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033" algn="l" defTabSz="45688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6047" y="274544"/>
            <a:ext cx="8122227" cy="103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0718" tIns="41973" rIns="80718" bIns="4197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6047" y="1599640"/>
            <a:ext cx="8122227" cy="4419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0718" tIns="41973" rIns="80718" bIns="4197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the outline text format</a:t>
            </a:r>
          </a:p>
          <a:p>
            <a:pPr lvl="1"/>
            <a:r>
              <a:rPr lang="en-GB" dirty="0"/>
              <a:t>Second Outline Level</a:t>
            </a:r>
          </a:p>
          <a:p>
            <a:pPr lvl="2"/>
            <a:r>
              <a:rPr lang="en-GB" dirty="0"/>
              <a:t>Third Outline Level</a:t>
            </a:r>
          </a:p>
          <a:p>
            <a:pPr lvl="3"/>
            <a:r>
              <a:rPr lang="en-GB" dirty="0"/>
              <a:t>Fourth Outline Level</a:t>
            </a:r>
          </a:p>
          <a:p>
            <a:pPr lvl="4"/>
            <a:r>
              <a:rPr lang="en-GB" dirty="0"/>
              <a:t>Fifth Outline Level</a:t>
            </a:r>
          </a:p>
          <a:p>
            <a:pPr lvl="4"/>
            <a:r>
              <a:rPr lang="en-GB" dirty="0"/>
              <a:t>Sixth Outline Level</a:t>
            </a:r>
          </a:p>
          <a:p>
            <a:pPr lvl="4"/>
            <a:r>
              <a:rPr lang="en-GB" dirty="0"/>
              <a:t>Seventh Outline Level</a:t>
            </a:r>
          </a:p>
          <a:p>
            <a:pPr lvl="4"/>
            <a:r>
              <a:rPr lang="en-GB" dirty="0"/>
              <a:t>Eighth Outline Level</a:t>
            </a:r>
          </a:p>
          <a:p>
            <a:pPr lvl="4"/>
            <a:r>
              <a:rPr lang="en-GB" dirty="0"/>
              <a:t>Ninth Outline Level</a:t>
            </a:r>
          </a:p>
        </p:txBody>
      </p:sp>
      <p:sp>
        <p:nvSpPr>
          <p:cNvPr id="1027" name="Text Box 3"/>
          <p:cNvSpPr txBox="1">
            <a:spLocks noChangeArrowheads="1"/>
          </p:cNvSpPr>
          <p:nvPr/>
        </p:nvSpPr>
        <p:spPr bwMode="auto">
          <a:xfrm>
            <a:off x="457489" y="6245879"/>
            <a:ext cx="2134465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012" tIns="41005" rIns="82012" bIns="41005" anchor="ctr"/>
          <a:lstStyle/>
          <a:p>
            <a:pPr algn="r" defTabSz="410051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sz="2200">
              <a:solidFill>
                <a:srgbClr val="FFFF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3124494" y="6245879"/>
            <a:ext cx="2895023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012" tIns="41005" rIns="82012" bIns="41005" anchor="ctr"/>
          <a:lstStyle/>
          <a:p>
            <a:pPr algn="r" defTabSz="410051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sz="2200">
              <a:solidFill>
                <a:srgbClr val="FFFF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489" y="6245882"/>
            <a:ext cx="2026227" cy="3711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0718" tIns="41973" rIns="80718" bIns="41973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10051" algn="l"/>
                <a:tab pos="820103" algn="l"/>
                <a:tab pos="1230154" algn="l"/>
                <a:tab pos="1640205" algn="l"/>
                <a:tab pos="2050257" algn="l"/>
                <a:tab pos="2460309" algn="l"/>
                <a:tab pos="2870360" algn="l"/>
                <a:tab pos="3280412" algn="l"/>
                <a:tab pos="3690464" algn="l"/>
                <a:tab pos="4100515" algn="l"/>
                <a:tab pos="4510566" algn="l"/>
                <a:tab pos="4920617" algn="l"/>
                <a:tab pos="5330670" algn="l"/>
                <a:tab pos="5740721" algn="l"/>
                <a:tab pos="6150772" algn="l"/>
                <a:tab pos="6560823" algn="l"/>
                <a:tab pos="6970875" algn="l"/>
                <a:tab pos="7380927" algn="l"/>
                <a:tab pos="7790979" algn="l"/>
                <a:tab pos="8201030" algn="l"/>
              </a:tabLst>
              <a:defRPr>
                <a:solidFill>
                  <a:srgbClr val="FFFFFF"/>
                </a:solidFill>
              </a:defRPr>
            </a:lvl1pPr>
          </a:lstStyle>
          <a:p>
            <a:pPr algn="r" defTabSz="410051" fontAlgn="base">
              <a:spcBef>
                <a:spcPct val="0"/>
              </a:spcBef>
              <a:spcAft>
                <a:spcPct val="0"/>
              </a:spcAft>
              <a:buSzPct val="100000"/>
            </a:pPr>
            <a:fld id="{7F4F21E6-3B01-304A-AE3F-0B43B448E472}" type="slidenum">
              <a:rPr lang="en-US" sz="2200" smtClean="0">
                <a:latin typeface="Arial" charset="0"/>
                <a:ea typeface="ＭＳ Ｐゴシック" charset="0"/>
                <a:cs typeface="ＭＳ Ｐゴシック" charset="0"/>
              </a:rPr>
              <a:pPr algn="r" defTabSz="410051" fontAlgn="base">
                <a:spcBef>
                  <a:spcPct val="0"/>
                </a:spcBef>
                <a:spcAft>
                  <a:spcPct val="0"/>
                </a:spcAft>
                <a:buSzPct val="100000"/>
              </a:pPr>
              <a:t>‹#›</a:t>
            </a:fld>
            <a:endParaRPr lang="en-US" sz="220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7596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1005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+mj-lt"/>
          <a:ea typeface="+mj-ea"/>
          <a:cs typeface="+mj-cs"/>
        </a:defRPr>
      </a:lvl1pPr>
      <a:lvl2pPr marL="666333" indent="-256282" algn="ctr" defTabSz="41005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2pPr>
      <a:lvl3pPr marL="1025128" indent="-205026" algn="ctr" defTabSz="41005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3pPr>
      <a:lvl4pPr marL="1435180" indent="-205026" algn="ctr" defTabSz="41005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4pPr>
      <a:lvl5pPr marL="1845231" indent="-205026" algn="ctr" defTabSz="41005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5pPr>
      <a:lvl6pPr marL="2255285" indent="-205026" algn="ctr" defTabSz="41005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6pPr>
      <a:lvl7pPr marL="2665335" indent="-205026" algn="ctr" defTabSz="41005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7pPr>
      <a:lvl8pPr marL="3075390" indent="-205026" algn="ctr" defTabSz="41005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8pPr>
      <a:lvl9pPr marL="3485437" indent="-205026" algn="ctr" defTabSz="41005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07538" indent="-307538" algn="l" defTabSz="410051" rtl="0" eaLnBrk="0" fontAlgn="base" hangingPunct="0">
        <a:spcBef>
          <a:spcPts val="819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666333" indent="-256282" algn="l" defTabSz="410051" rtl="0" eaLnBrk="0" fontAlgn="base" hangingPunct="0">
        <a:spcBef>
          <a:spcPts val="707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900">
          <a:solidFill>
            <a:srgbClr val="000000"/>
          </a:solidFill>
          <a:latin typeface="+mn-lt"/>
          <a:ea typeface="+mn-ea"/>
          <a:cs typeface="+mn-cs"/>
        </a:defRPr>
      </a:lvl2pPr>
      <a:lvl3pPr marL="1025128" indent="-205026" algn="l" defTabSz="410051" rtl="0" eaLnBrk="0" fontAlgn="base" hangingPunct="0">
        <a:spcBef>
          <a:spcPts val="606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435180" indent="-205026" algn="l" defTabSz="41005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4pPr>
      <a:lvl5pPr marL="1845231" indent="-205026" algn="l" defTabSz="41005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5pPr>
      <a:lvl6pPr marL="2255285" indent="-205026" algn="l" defTabSz="41005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6pPr>
      <a:lvl7pPr marL="2665335" indent="-205026" algn="l" defTabSz="41005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7pPr>
      <a:lvl8pPr marL="3075390" indent="-205026" algn="l" defTabSz="41005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8pPr>
      <a:lvl9pPr marL="3485437" indent="-205026" algn="l" defTabSz="41005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005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0051" algn="l" defTabSz="41005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0103" algn="l" defTabSz="41005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0154" algn="l" defTabSz="41005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40205" algn="l" defTabSz="41005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50257" algn="l" defTabSz="41005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60309" algn="l" defTabSz="41005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70360" algn="l" defTabSz="41005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80412" algn="l" defTabSz="41005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6047" y="274544"/>
            <a:ext cx="8122227" cy="103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0736" tIns="41983" rIns="80736" bIns="4198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6047" y="1599640"/>
            <a:ext cx="8122227" cy="4419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0736" tIns="41983" rIns="80736" bIns="4198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the outline text format</a:t>
            </a:r>
          </a:p>
          <a:p>
            <a:pPr lvl="1"/>
            <a:r>
              <a:rPr lang="en-GB" dirty="0"/>
              <a:t>Second Outline Level</a:t>
            </a:r>
          </a:p>
          <a:p>
            <a:pPr lvl="2"/>
            <a:r>
              <a:rPr lang="en-GB" dirty="0"/>
              <a:t>Third Outline Level</a:t>
            </a:r>
          </a:p>
          <a:p>
            <a:pPr lvl="3"/>
            <a:r>
              <a:rPr lang="en-GB" dirty="0"/>
              <a:t>Fourth Outline Level</a:t>
            </a:r>
          </a:p>
          <a:p>
            <a:pPr lvl="4"/>
            <a:r>
              <a:rPr lang="en-GB" dirty="0"/>
              <a:t>Fifth Outline Level</a:t>
            </a:r>
          </a:p>
          <a:p>
            <a:pPr lvl="4"/>
            <a:r>
              <a:rPr lang="en-GB" dirty="0"/>
              <a:t>Sixth Outline Level</a:t>
            </a:r>
          </a:p>
          <a:p>
            <a:pPr lvl="4"/>
            <a:r>
              <a:rPr lang="en-GB" dirty="0"/>
              <a:t>Seventh Outline Level</a:t>
            </a:r>
          </a:p>
          <a:p>
            <a:pPr lvl="4"/>
            <a:r>
              <a:rPr lang="en-GB" dirty="0"/>
              <a:t>Eighth Outline Level</a:t>
            </a:r>
          </a:p>
          <a:p>
            <a:pPr lvl="4"/>
            <a:r>
              <a:rPr lang="en-GB" dirty="0"/>
              <a:t>Ninth Outline Level</a:t>
            </a:r>
          </a:p>
        </p:txBody>
      </p:sp>
      <p:sp>
        <p:nvSpPr>
          <p:cNvPr id="1027" name="Text Box 3"/>
          <p:cNvSpPr txBox="1">
            <a:spLocks noChangeArrowheads="1"/>
          </p:cNvSpPr>
          <p:nvPr/>
        </p:nvSpPr>
        <p:spPr bwMode="auto">
          <a:xfrm>
            <a:off x="457489" y="6245879"/>
            <a:ext cx="2134465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030" tIns="41015" rIns="82030" bIns="41015" anchor="ctr"/>
          <a:lstStyle/>
          <a:p>
            <a:pPr algn="r" defTabSz="410147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sz="2200">
              <a:solidFill>
                <a:srgbClr val="FFFF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3124492" y="6245879"/>
            <a:ext cx="2895023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030" tIns="41015" rIns="82030" bIns="41015" anchor="ctr"/>
          <a:lstStyle/>
          <a:p>
            <a:pPr algn="r" defTabSz="410147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sz="2200">
              <a:solidFill>
                <a:srgbClr val="FFFF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489" y="6245882"/>
            <a:ext cx="2026227" cy="3711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0736" tIns="41983" rIns="80736" bIns="41983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10147" algn="l"/>
                <a:tab pos="820295" algn="l"/>
                <a:tab pos="1230442" algn="l"/>
                <a:tab pos="1640589" algn="l"/>
                <a:tab pos="2050736" algn="l"/>
                <a:tab pos="2460885" algn="l"/>
                <a:tab pos="2871031" algn="l"/>
                <a:tab pos="3281178" algn="l"/>
                <a:tab pos="3691327" algn="l"/>
                <a:tab pos="4101474" algn="l"/>
                <a:tab pos="4511621" algn="l"/>
                <a:tab pos="4921768" algn="l"/>
                <a:tab pos="5331916" algn="l"/>
                <a:tab pos="5742063" algn="l"/>
                <a:tab pos="6152211" algn="l"/>
                <a:tab pos="6562357" algn="l"/>
                <a:tab pos="6972505" algn="l"/>
                <a:tab pos="7382653" algn="l"/>
                <a:tab pos="7792801" algn="l"/>
                <a:tab pos="8202948" algn="l"/>
              </a:tabLst>
              <a:defRPr>
                <a:solidFill>
                  <a:srgbClr val="FFFFFF"/>
                </a:solidFill>
              </a:defRPr>
            </a:lvl1pPr>
          </a:lstStyle>
          <a:p>
            <a:pPr algn="r" defTabSz="410147" fontAlgn="base">
              <a:spcBef>
                <a:spcPct val="0"/>
              </a:spcBef>
              <a:spcAft>
                <a:spcPct val="0"/>
              </a:spcAft>
              <a:buSzPct val="100000"/>
            </a:pPr>
            <a:fld id="{7F4F21E6-3B01-304A-AE3F-0B43B448E472}" type="slidenum">
              <a:rPr lang="en-US" sz="2200" smtClean="0">
                <a:latin typeface="Arial" charset="0"/>
                <a:ea typeface="ＭＳ Ｐゴシック" charset="0"/>
                <a:cs typeface="ＭＳ Ｐゴシック" charset="0"/>
              </a:rPr>
              <a:pPr algn="r" defTabSz="410147" fontAlgn="base">
                <a:spcBef>
                  <a:spcPct val="0"/>
                </a:spcBef>
                <a:spcAft>
                  <a:spcPct val="0"/>
                </a:spcAft>
                <a:buSzPct val="100000"/>
              </a:pPr>
              <a:t>‹#›</a:t>
            </a:fld>
            <a:endParaRPr lang="en-US" sz="220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591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10147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+mj-lt"/>
          <a:ea typeface="+mj-ea"/>
          <a:cs typeface="+mj-cs"/>
        </a:defRPr>
      </a:lvl1pPr>
      <a:lvl2pPr marL="666489" indent="-256342" algn="ctr" defTabSz="410147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2pPr>
      <a:lvl3pPr marL="1025368" indent="-205074" algn="ctr" defTabSz="410147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3pPr>
      <a:lvl4pPr marL="1435515" indent="-205074" algn="ctr" defTabSz="410147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4pPr>
      <a:lvl5pPr marL="1845663" indent="-205074" algn="ctr" defTabSz="410147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5pPr>
      <a:lvl6pPr marL="2255811" indent="-205074" algn="ctr" defTabSz="410147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6pPr>
      <a:lvl7pPr marL="2665958" indent="-205074" algn="ctr" defTabSz="410147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7pPr>
      <a:lvl8pPr marL="3076108" indent="-205074" algn="ctr" defTabSz="410147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8pPr>
      <a:lvl9pPr marL="3486253" indent="-205074" algn="ctr" defTabSz="410147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07610" indent="-307610" algn="l" defTabSz="410147" rtl="0" eaLnBrk="0" fontAlgn="base" hangingPunct="0">
        <a:spcBef>
          <a:spcPts val="819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666489" indent="-256342" algn="l" defTabSz="410147" rtl="0" eaLnBrk="0" fontAlgn="base" hangingPunct="0">
        <a:spcBef>
          <a:spcPts val="707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900">
          <a:solidFill>
            <a:srgbClr val="000000"/>
          </a:solidFill>
          <a:latin typeface="+mn-lt"/>
          <a:ea typeface="+mn-ea"/>
          <a:cs typeface="+mn-cs"/>
        </a:defRPr>
      </a:lvl2pPr>
      <a:lvl3pPr marL="1025368" indent="-205074" algn="l" defTabSz="410147" rtl="0" eaLnBrk="0" fontAlgn="base" hangingPunct="0">
        <a:spcBef>
          <a:spcPts val="606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435515" indent="-205074" algn="l" defTabSz="410147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4pPr>
      <a:lvl5pPr marL="1845663" indent="-205074" algn="l" defTabSz="410147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5pPr>
      <a:lvl6pPr marL="2255811" indent="-205074" algn="l" defTabSz="410147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6pPr>
      <a:lvl7pPr marL="2665958" indent="-205074" algn="l" defTabSz="410147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7pPr>
      <a:lvl8pPr marL="3076108" indent="-205074" algn="l" defTabSz="410147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8pPr>
      <a:lvl9pPr marL="3486253" indent="-205074" algn="l" defTabSz="410147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014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0147" algn="l" defTabSz="41014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0295" algn="l" defTabSz="41014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0442" algn="l" defTabSz="41014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40589" algn="l" defTabSz="41014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50736" algn="l" defTabSz="41014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60885" algn="l" defTabSz="41014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71031" algn="l" defTabSz="41014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81178" algn="l" defTabSz="41014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56046" y="274544"/>
            <a:ext cx="8122227" cy="103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0766" tIns="41998" rIns="80766" bIns="4199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6046" y="1599640"/>
            <a:ext cx="8122227" cy="4419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0766" tIns="41998" rIns="80766" bIns="4199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Click to edit the outline text format</a:t>
            </a:r>
          </a:p>
          <a:p>
            <a:pPr lvl="1"/>
            <a:r>
              <a:rPr lang="en-GB" dirty="0"/>
              <a:t>Second Outline Level</a:t>
            </a:r>
          </a:p>
          <a:p>
            <a:pPr lvl="2"/>
            <a:r>
              <a:rPr lang="en-GB" dirty="0"/>
              <a:t>Third Outline Level</a:t>
            </a:r>
          </a:p>
          <a:p>
            <a:pPr lvl="3"/>
            <a:r>
              <a:rPr lang="en-GB" dirty="0"/>
              <a:t>Fourth Outline Level</a:t>
            </a:r>
          </a:p>
          <a:p>
            <a:pPr lvl="4"/>
            <a:r>
              <a:rPr lang="en-GB" dirty="0"/>
              <a:t>Fifth Outline Level</a:t>
            </a:r>
          </a:p>
          <a:p>
            <a:pPr lvl="4"/>
            <a:r>
              <a:rPr lang="en-GB" dirty="0"/>
              <a:t>Sixth Outline Level</a:t>
            </a:r>
          </a:p>
          <a:p>
            <a:pPr lvl="4"/>
            <a:r>
              <a:rPr lang="en-GB" dirty="0"/>
              <a:t>Seventh Outline Level</a:t>
            </a:r>
          </a:p>
          <a:p>
            <a:pPr lvl="4"/>
            <a:r>
              <a:rPr lang="en-GB" dirty="0"/>
              <a:t>Eighth Outline Level</a:t>
            </a:r>
          </a:p>
          <a:p>
            <a:pPr lvl="4"/>
            <a:r>
              <a:rPr lang="en-GB" dirty="0"/>
              <a:t>Ninth Outline Level</a:t>
            </a:r>
          </a:p>
        </p:txBody>
      </p:sp>
      <p:sp>
        <p:nvSpPr>
          <p:cNvPr id="1027" name="Text Box 3"/>
          <p:cNvSpPr txBox="1">
            <a:spLocks noChangeArrowheads="1"/>
          </p:cNvSpPr>
          <p:nvPr/>
        </p:nvSpPr>
        <p:spPr bwMode="auto">
          <a:xfrm>
            <a:off x="457489" y="6245879"/>
            <a:ext cx="2134465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/>
          <a:p>
            <a:pPr algn="r" defTabSz="410291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sz="2200">
              <a:solidFill>
                <a:srgbClr val="FFFF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28" name="Text Box 4"/>
          <p:cNvSpPr txBox="1">
            <a:spLocks noChangeArrowheads="1"/>
          </p:cNvSpPr>
          <p:nvPr/>
        </p:nvSpPr>
        <p:spPr bwMode="auto">
          <a:xfrm>
            <a:off x="3124489" y="6245879"/>
            <a:ext cx="2895023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/>
          <a:p>
            <a:pPr algn="r" defTabSz="410291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buNone/>
            </a:pPr>
            <a:endParaRPr lang="en-US" sz="2200">
              <a:solidFill>
                <a:srgbClr val="FFFFFF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6553489" y="6245880"/>
            <a:ext cx="2026227" cy="3711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80766" tIns="41998" rIns="80766" bIns="41998" numCol="1" anchor="t" anchorCtr="0" compatLnSpc="1">
            <a:prstTxWarp prst="textNoShape">
              <a:avLst/>
            </a:prstTxWarp>
          </a:bodyPr>
          <a:lstStyle>
            <a:lvl1pPr>
              <a:buClrTx/>
              <a:buFontTx/>
              <a:buNone/>
              <a:tabLst>
                <a:tab pos="0" algn="l"/>
                <a:tab pos="410291" algn="l"/>
                <a:tab pos="820583" algn="l"/>
                <a:tab pos="1230874" algn="l"/>
                <a:tab pos="1641165" algn="l"/>
                <a:tab pos="2051456" algn="l"/>
                <a:tab pos="2461748" algn="l"/>
                <a:tab pos="2872039" algn="l"/>
                <a:tab pos="3282330" algn="l"/>
                <a:tab pos="3692622" algn="l"/>
                <a:tab pos="4102913" algn="l"/>
                <a:tab pos="4513204" algn="l"/>
                <a:tab pos="4923495" algn="l"/>
                <a:tab pos="5333787" algn="l"/>
                <a:tab pos="5744078" algn="l"/>
                <a:tab pos="6154369" algn="l"/>
                <a:tab pos="6564660" algn="l"/>
                <a:tab pos="6974952" algn="l"/>
                <a:tab pos="7385243" algn="l"/>
                <a:tab pos="7795534" algn="l"/>
                <a:tab pos="8205826" algn="l"/>
              </a:tabLst>
              <a:defRPr>
                <a:solidFill>
                  <a:srgbClr val="FFFFFF"/>
                </a:solidFill>
              </a:defRPr>
            </a:lvl1pPr>
          </a:lstStyle>
          <a:p>
            <a:pPr algn="r" defTabSz="410291" fontAlgn="base">
              <a:spcBef>
                <a:spcPct val="0"/>
              </a:spcBef>
              <a:spcAft>
                <a:spcPct val="0"/>
              </a:spcAft>
              <a:buSzPct val="100000"/>
            </a:pPr>
            <a:fld id="{7F4F21E6-3B01-304A-AE3F-0B43B448E472}" type="slidenum">
              <a:rPr lang="en-US" sz="2200">
                <a:latin typeface="Arial" charset="0"/>
                <a:ea typeface="ＭＳ Ｐゴシック" charset="0"/>
                <a:cs typeface="ＭＳ Ｐゴシック" charset="0"/>
              </a:rPr>
              <a:pPr algn="r" defTabSz="410291" fontAlgn="base">
                <a:spcBef>
                  <a:spcPct val="0"/>
                </a:spcBef>
                <a:spcAft>
                  <a:spcPct val="0"/>
                </a:spcAft>
                <a:buSzPct val="100000"/>
              </a:pPr>
              <a:t>‹#›</a:t>
            </a:fld>
            <a:endParaRPr lang="en-US" sz="2200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9363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41029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+mj-lt"/>
          <a:ea typeface="+mj-ea"/>
          <a:cs typeface="+mj-cs"/>
        </a:defRPr>
      </a:lvl1pPr>
      <a:lvl2pPr marL="666723" indent="-256432" algn="ctr" defTabSz="41029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2pPr>
      <a:lvl3pPr marL="1025728" indent="-205146" algn="ctr" defTabSz="41029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3pPr>
      <a:lvl4pPr marL="1436019" indent="-205146" algn="ctr" defTabSz="41029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4pPr>
      <a:lvl5pPr marL="1846311" indent="-205146" algn="ctr" defTabSz="41029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5pPr>
      <a:lvl6pPr marL="2256602" indent="-205146" algn="ctr" defTabSz="41029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6pPr>
      <a:lvl7pPr marL="2666893" indent="-205146" algn="ctr" defTabSz="41029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7pPr>
      <a:lvl8pPr marL="3077185" indent="-205146" algn="ctr" defTabSz="41029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8pPr>
      <a:lvl9pPr marL="3487476" indent="-205146" algn="ctr" defTabSz="410291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45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307718" indent="-307718" algn="l" defTabSz="410291" rtl="0" eaLnBrk="0" fontAlgn="base" hangingPunct="0">
        <a:spcBef>
          <a:spcPts val="819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666723" indent="-256432" algn="l" defTabSz="410291" rtl="0" eaLnBrk="0" fontAlgn="base" hangingPunct="0">
        <a:spcBef>
          <a:spcPts val="707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900">
          <a:solidFill>
            <a:srgbClr val="000000"/>
          </a:solidFill>
          <a:latin typeface="+mn-lt"/>
          <a:ea typeface="+mn-ea"/>
          <a:cs typeface="+mn-cs"/>
        </a:defRPr>
      </a:lvl2pPr>
      <a:lvl3pPr marL="1025728" indent="-205146" algn="l" defTabSz="410291" rtl="0" eaLnBrk="0" fontAlgn="base" hangingPunct="0">
        <a:spcBef>
          <a:spcPts val="606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400">
          <a:solidFill>
            <a:srgbClr val="000000"/>
          </a:solidFill>
          <a:latin typeface="+mn-lt"/>
          <a:ea typeface="+mn-ea"/>
          <a:cs typeface="+mn-cs"/>
        </a:defRPr>
      </a:lvl3pPr>
      <a:lvl4pPr marL="1436019" indent="-205146" algn="l" defTabSz="41029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4pPr>
      <a:lvl5pPr marL="1846311" indent="-205146" algn="l" defTabSz="41029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5pPr>
      <a:lvl6pPr marL="2256602" indent="-205146" algn="l" defTabSz="41029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6pPr>
      <a:lvl7pPr marL="2666893" indent="-205146" algn="l" defTabSz="41029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7pPr>
      <a:lvl8pPr marL="3077185" indent="-205146" algn="l" defTabSz="41029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8pPr>
      <a:lvl9pPr marL="3487476" indent="-205146" algn="l" defTabSz="410291" rtl="0" eaLnBrk="0" fontAlgn="base" hangingPunct="0">
        <a:spcBef>
          <a:spcPts val="50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100">
          <a:solidFill>
            <a:srgbClr val="000000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10291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20583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0874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41165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51456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61748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72039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82330" algn="l" defTabSz="410291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microsoft.com/office/2007/relationships/hdphoto" Target="../media/hdphoto1.wdp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6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0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1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4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4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4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4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8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://eventmobi.com/adcboston" TargetMode="External"/><Relationship Id="rId3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" y="2192234"/>
            <a:ext cx="5300903" cy="4061838"/>
          </a:xfrm>
          <a:prstGeom prst="rect">
            <a:avLst/>
          </a:prstGeom>
        </p:spPr>
      </p:pic>
      <p:sp>
        <p:nvSpPr>
          <p:cNvPr id="3074" name="Text Box 2"/>
          <p:cNvSpPr txBox="1">
            <a:spLocks noChangeArrowheads="1"/>
          </p:cNvSpPr>
          <p:nvPr/>
        </p:nvSpPr>
        <p:spPr bwMode="auto">
          <a:xfrm>
            <a:off x="181848" y="1005732"/>
            <a:ext cx="8778875" cy="1430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0356" rIns="80709" bIns="40356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4107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3900" dirty="0">
                <a:solidFill>
                  <a:srgbClr val="000000"/>
                </a:solidFill>
              </a:rPr>
              <a:t>Using </a:t>
            </a:r>
            <a:r>
              <a:rPr lang="en-US" sz="3900" dirty="0" err="1">
                <a:solidFill>
                  <a:srgbClr val="000000"/>
                </a:solidFill>
              </a:rPr>
              <a:t>WebView</a:t>
            </a:r>
            <a:r>
              <a:rPr lang="en-US" sz="3900" dirty="0">
                <a:solidFill>
                  <a:srgbClr val="000000"/>
                </a:solidFill>
              </a:rPr>
              <a:t> in</a:t>
            </a:r>
          </a:p>
          <a:p>
            <a:pPr algn="ctr">
              <a:buClrTx/>
              <a:buFontTx/>
              <a:buNone/>
            </a:pPr>
            <a:r>
              <a:rPr lang="en-US" sz="3900" dirty="0">
                <a:solidFill>
                  <a:srgbClr val="000000"/>
                </a:solidFill>
              </a:rPr>
              <a:t>Your Android Apps</a:t>
            </a:r>
          </a:p>
        </p:txBody>
      </p:sp>
      <p:sp>
        <p:nvSpPr>
          <p:cNvPr id="3077" name="Text Box 5"/>
          <p:cNvSpPr txBox="1">
            <a:spLocks noChangeArrowheads="1"/>
          </p:cNvSpPr>
          <p:nvPr/>
        </p:nvSpPr>
        <p:spPr bwMode="auto">
          <a:xfrm>
            <a:off x="4004594" y="5297456"/>
            <a:ext cx="4031788" cy="11275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0356" rIns="80709" bIns="40356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2000" dirty="0">
                <a:solidFill>
                  <a:srgbClr val="000000"/>
                </a:solidFill>
              </a:rPr>
              <a:t>3:15 pm – 4:30 pm, Thu July 30</a:t>
            </a:r>
          </a:p>
          <a:p>
            <a:pPr algn="ctr">
              <a:buClrTx/>
              <a:buFontTx/>
              <a:buNone/>
            </a:pPr>
            <a:r>
              <a:rPr lang="en-US" sz="2000" dirty="0" err="1">
                <a:solidFill>
                  <a:srgbClr val="000000"/>
                </a:solidFill>
              </a:rPr>
              <a:t>AnDevCon</a:t>
            </a:r>
            <a:r>
              <a:rPr lang="en-US" sz="2000" dirty="0">
                <a:solidFill>
                  <a:srgbClr val="000000"/>
                </a:solidFill>
              </a:rPr>
              <a:t> Boston 2015</a:t>
            </a:r>
          </a:p>
          <a:p>
            <a:pPr algn="ctr">
              <a:buClrTx/>
              <a:buFontTx/>
              <a:buNone/>
            </a:pPr>
            <a:r>
              <a:rPr lang="en-US" dirty="0">
                <a:solidFill>
                  <a:srgbClr val="000000"/>
                </a:solidFill>
              </a:rPr>
              <a:t>C.L. </a:t>
            </a:r>
            <a:r>
              <a:rPr lang="en-US" dirty="0" smtClean="0">
                <a:solidFill>
                  <a:srgbClr val="000000"/>
                </a:solidFill>
              </a:rPr>
              <a:t>Kim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30003" y="3402793"/>
            <a:ext cx="670900" cy="1323439"/>
          </a:xfrm>
          <a:prstGeom prst="rect">
            <a:avLst/>
          </a:prstGeom>
          <a:noFill/>
        </p:spPr>
        <p:txBody>
          <a:bodyPr wrap="square" lIns="91376" tIns="45688" rIns="91376" bIns="45688" rtlCol="0">
            <a:spAutoFit/>
          </a:bodyPr>
          <a:lstStyle/>
          <a:p>
            <a:r>
              <a:rPr lang="en-US" sz="8000" dirty="0"/>
              <a:t>+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4169" y="3130244"/>
            <a:ext cx="2040637" cy="204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65262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Text Box 1"/>
          <p:cNvSpPr txBox="1">
            <a:spLocks noChangeArrowheads="1"/>
          </p:cNvSpPr>
          <p:nvPr/>
        </p:nvSpPr>
        <p:spPr bwMode="auto">
          <a:xfrm>
            <a:off x="456046" y="274544"/>
            <a:ext cx="8208818" cy="1121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 dirty="0">
                <a:solidFill>
                  <a:srgbClr val="000000"/>
                </a:solidFill>
              </a:rPr>
              <a:t>Class reference material ...3</a:t>
            </a:r>
          </a:p>
        </p:txBody>
      </p:sp>
      <p:sp>
        <p:nvSpPr>
          <p:cNvPr id="6146" name="Text Box 2"/>
          <p:cNvSpPr txBox="1">
            <a:spLocks noChangeArrowheads="1"/>
          </p:cNvSpPr>
          <p:nvPr/>
        </p:nvSpPr>
        <p:spPr bwMode="auto">
          <a:xfrm>
            <a:off x="484909" y="1411941"/>
            <a:ext cx="8208818" cy="4840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558800" indent="-465138"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718"/>
              </a:spcBef>
            </a:pPr>
            <a:r>
              <a:rPr lang="en-US" sz="2900" dirty="0">
                <a:solidFill>
                  <a:srgbClr val="000000"/>
                </a:solidFill>
              </a:rPr>
              <a:t>Android documentation:</a:t>
            </a:r>
          </a:p>
          <a:p>
            <a:pPr marL="664206" indent="-254202">
              <a:spcBef>
                <a:spcPts val="718"/>
              </a:spcBef>
              <a:buSzPct val="45000"/>
              <a:buFont typeface="Wingdings" charset="0"/>
              <a:buChar char=""/>
            </a:pPr>
            <a:r>
              <a:rPr lang="en-US" sz="1800" dirty="0" smtClean="0">
                <a:solidFill>
                  <a:srgbClr val="000000"/>
                </a:solidFill>
              </a:rPr>
              <a:t>Chrome </a:t>
            </a:r>
            <a:r>
              <a:rPr lang="en-US" sz="1800" dirty="0" err="1">
                <a:solidFill>
                  <a:srgbClr val="000000"/>
                </a:solidFill>
              </a:rPr>
              <a:t>WebView</a:t>
            </a:r>
            <a:r>
              <a:rPr lang="en-US" sz="1800" dirty="0">
                <a:solidFill>
                  <a:srgbClr val="000000"/>
                </a:solidFill>
              </a:rPr>
              <a:t> for Android</a:t>
            </a:r>
          </a:p>
          <a:p>
            <a:pPr marL="187918" indent="0">
              <a:spcBef>
                <a:spcPts val="718"/>
              </a:spcBef>
            </a:pPr>
            <a:r>
              <a:rPr lang="en-US" sz="1400" dirty="0">
                <a:solidFill>
                  <a:srgbClr val="000000"/>
                </a:solidFill>
              </a:rPr>
              <a:t>		https://</a:t>
            </a:r>
            <a:r>
              <a:rPr lang="en-US" sz="1400" dirty="0" err="1">
                <a:solidFill>
                  <a:srgbClr val="000000"/>
                </a:solidFill>
              </a:rPr>
              <a:t>developer.chrome.com</a:t>
            </a:r>
            <a:r>
              <a:rPr lang="en-US" sz="1400" dirty="0">
                <a:solidFill>
                  <a:srgbClr val="000000"/>
                </a:solidFill>
              </a:rPr>
              <a:t>/</a:t>
            </a:r>
            <a:r>
              <a:rPr lang="en-US" sz="1400" dirty="0" err="1">
                <a:solidFill>
                  <a:srgbClr val="000000"/>
                </a:solidFill>
              </a:rPr>
              <a:t>multidevice</a:t>
            </a:r>
            <a:r>
              <a:rPr lang="en-US" sz="1400" dirty="0">
                <a:solidFill>
                  <a:srgbClr val="000000"/>
                </a:solidFill>
              </a:rPr>
              <a:t>/</a:t>
            </a:r>
            <a:r>
              <a:rPr lang="en-US" sz="1400" dirty="0" err="1">
                <a:solidFill>
                  <a:srgbClr val="000000"/>
                </a:solidFill>
              </a:rPr>
              <a:t>webview</a:t>
            </a:r>
            <a:r>
              <a:rPr lang="en-US" sz="1400" dirty="0">
                <a:solidFill>
                  <a:srgbClr val="000000"/>
                </a:solidFill>
              </a:rPr>
              <a:t>/overview</a:t>
            </a:r>
          </a:p>
          <a:p>
            <a:pPr marL="664206" indent="-254202">
              <a:spcBef>
                <a:spcPts val="718"/>
              </a:spcBef>
              <a:buSzPct val="45000"/>
              <a:buFont typeface="Wingdings" charset="0"/>
              <a:buChar char=""/>
            </a:pPr>
            <a:r>
              <a:rPr lang="en-US" sz="1800" dirty="0">
                <a:solidFill>
                  <a:srgbClr val="000000"/>
                </a:solidFill>
              </a:rPr>
              <a:t>Building Web Apps in </a:t>
            </a:r>
            <a:r>
              <a:rPr lang="en-US" sz="1800" dirty="0" err="1">
                <a:solidFill>
                  <a:srgbClr val="000000"/>
                </a:solidFill>
              </a:rPr>
              <a:t>WebView</a:t>
            </a:r>
            <a:endParaRPr lang="en-US" sz="1800" dirty="0">
              <a:solidFill>
                <a:srgbClr val="000000"/>
              </a:solidFill>
            </a:endParaRPr>
          </a:p>
          <a:p>
            <a:pPr marL="180802" indent="0">
              <a:spcBef>
                <a:spcPts val="718"/>
              </a:spcBef>
            </a:pPr>
            <a:r>
              <a:rPr lang="en-US" sz="1400" dirty="0">
                <a:solidFill>
                  <a:srgbClr val="000000"/>
                </a:solidFill>
              </a:rPr>
              <a:t>		http://</a:t>
            </a:r>
            <a:r>
              <a:rPr lang="en-US" sz="1400" dirty="0" err="1">
                <a:solidFill>
                  <a:srgbClr val="000000"/>
                </a:solidFill>
              </a:rPr>
              <a:t>developer.android.com</a:t>
            </a:r>
            <a:r>
              <a:rPr lang="en-US" sz="1400" dirty="0">
                <a:solidFill>
                  <a:srgbClr val="000000"/>
                </a:solidFill>
              </a:rPr>
              <a:t>/guide/</a:t>
            </a:r>
            <a:r>
              <a:rPr lang="en-US" sz="1400" dirty="0" err="1">
                <a:solidFill>
                  <a:srgbClr val="000000"/>
                </a:solidFill>
              </a:rPr>
              <a:t>webapps</a:t>
            </a:r>
            <a:r>
              <a:rPr lang="en-US" sz="1400" dirty="0">
                <a:solidFill>
                  <a:srgbClr val="000000"/>
                </a:solidFill>
              </a:rPr>
              <a:t>/</a:t>
            </a:r>
            <a:r>
              <a:rPr lang="en-US" sz="1400" dirty="0" err="1">
                <a:solidFill>
                  <a:srgbClr val="000000"/>
                </a:solidFill>
              </a:rPr>
              <a:t>index.html</a:t>
            </a:r>
            <a:endParaRPr lang="en-US" sz="1400" dirty="0">
              <a:solidFill>
                <a:srgbClr val="000000"/>
              </a:solidFill>
            </a:endParaRPr>
          </a:p>
          <a:p>
            <a:pPr marL="664206" indent="-254202">
              <a:spcBef>
                <a:spcPts val="718"/>
              </a:spcBef>
              <a:buSzPct val="45000"/>
              <a:buFont typeface="Wingdings" charset="0"/>
              <a:buChar char=""/>
            </a:pPr>
            <a:r>
              <a:rPr lang="en-US" sz="1800" dirty="0">
                <a:solidFill>
                  <a:srgbClr val="000000"/>
                </a:solidFill>
              </a:rPr>
              <a:t>Migrating to </a:t>
            </a:r>
            <a:r>
              <a:rPr lang="en-US" sz="1800" dirty="0" err="1">
                <a:solidFill>
                  <a:srgbClr val="000000"/>
                </a:solidFill>
              </a:rPr>
              <a:t>WebView</a:t>
            </a:r>
            <a:r>
              <a:rPr lang="en-US" sz="1800" dirty="0">
                <a:solidFill>
                  <a:srgbClr val="000000"/>
                </a:solidFill>
              </a:rPr>
              <a:t> in Android 4.4</a:t>
            </a:r>
          </a:p>
          <a:p>
            <a:pPr marL="196460" indent="0">
              <a:spcBef>
                <a:spcPts val="718"/>
              </a:spcBef>
            </a:pPr>
            <a:r>
              <a:rPr lang="en-US" sz="1400" dirty="0">
                <a:solidFill>
                  <a:srgbClr val="000000"/>
                </a:solidFill>
              </a:rPr>
              <a:t>		http://</a:t>
            </a:r>
            <a:r>
              <a:rPr lang="en-US" sz="1400" dirty="0" err="1">
                <a:solidFill>
                  <a:srgbClr val="000000"/>
                </a:solidFill>
              </a:rPr>
              <a:t>developer.android.com</a:t>
            </a:r>
            <a:r>
              <a:rPr lang="en-US" sz="1400" dirty="0">
                <a:solidFill>
                  <a:srgbClr val="000000"/>
                </a:solidFill>
              </a:rPr>
              <a:t>/guide/</a:t>
            </a:r>
            <a:r>
              <a:rPr lang="en-US" sz="1400" dirty="0" err="1">
                <a:solidFill>
                  <a:srgbClr val="000000"/>
                </a:solidFill>
              </a:rPr>
              <a:t>webapps</a:t>
            </a:r>
            <a:r>
              <a:rPr lang="en-US" sz="1400" dirty="0">
                <a:solidFill>
                  <a:srgbClr val="000000"/>
                </a:solidFill>
              </a:rPr>
              <a:t>/</a:t>
            </a:r>
            <a:r>
              <a:rPr lang="en-US" sz="1400" dirty="0" err="1">
                <a:solidFill>
                  <a:srgbClr val="000000"/>
                </a:solidFill>
              </a:rPr>
              <a:t>migrating.html#URLs</a:t>
            </a:r>
            <a:endParaRPr lang="en-US" sz="1400" dirty="0">
              <a:solidFill>
                <a:srgbClr val="000000"/>
              </a:solidFill>
            </a:endParaRPr>
          </a:p>
          <a:p>
            <a:pPr marL="664206" indent="-254202">
              <a:spcBef>
                <a:spcPts val="718"/>
              </a:spcBef>
              <a:buSzPct val="45000"/>
              <a:buFont typeface="Wingdings" charset="0"/>
              <a:buChar char=""/>
            </a:pPr>
            <a:r>
              <a:rPr lang="en-US" sz="1800" dirty="0">
                <a:solidFill>
                  <a:srgbClr val="000000"/>
                </a:solidFill>
              </a:rPr>
              <a:t>Debugging Web Apps. Remote Debugging on Android with Chrome.</a:t>
            </a:r>
          </a:p>
          <a:p>
            <a:pPr marL="196460" indent="0">
              <a:spcBef>
                <a:spcPts val="718"/>
              </a:spcBef>
            </a:pPr>
            <a:r>
              <a:rPr lang="en-US" sz="1400" dirty="0">
                <a:solidFill>
                  <a:srgbClr val="000000"/>
                </a:solidFill>
              </a:rPr>
              <a:t>		http://</a:t>
            </a:r>
            <a:r>
              <a:rPr lang="en-US" sz="1400" dirty="0" err="1">
                <a:solidFill>
                  <a:srgbClr val="000000"/>
                </a:solidFill>
              </a:rPr>
              <a:t>developer.android.com</a:t>
            </a:r>
            <a:r>
              <a:rPr lang="en-US" sz="1400" dirty="0">
                <a:solidFill>
                  <a:srgbClr val="000000"/>
                </a:solidFill>
              </a:rPr>
              <a:t>/guide/</a:t>
            </a:r>
            <a:r>
              <a:rPr lang="en-US" sz="1400" dirty="0" err="1">
                <a:solidFill>
                  <a:srgbClr val="000000"/>
                </a:solidFill>
              </a:rPr>
              <a:t>webapps</a:t>
            </a:r>
            <a:r>
              <a:rPr lang="en-US" sz="1400" dirty="0">
                <a:solidFill>
                  <a:srgbClr val="000000"/>
                </a:solidFill>
              </a:rPr>
              <a:t>/</a:t>
            </a:r>
            <a:r>
              <a:rPr lang="en-US" sz="1400" dirty="0" err="1">
                <a:solidFill>
                  <a:srgbClr val="000000"/>
                </a:solidFill>
              </a:rPr>
              <a:t>debugging.html</a:t>
            </a:r>
            <a:endParaRPr lang="en-US" sz="1400" dirty="0">
              <a:solidFill>
                <a:srgbClr val="000000"/>
              </a:solidFill>
            </a:endParaRPr>
          </a:p>
          <a:p>
            <a:pPr marL="196460" indent="0">
              <a:spcBef>
                <a:spcPts val="718"/>
              </a:spcBef>
            </a:pPr>
            <a:r>
              <a:rPr lang="en-US" sz="1400" dirty="0">
                <a:solidFill>
                  <a:srgbClr val="000000"/>
                </a:solidFill>
              </a:rPr>
              <a:t>		https://</a:t>
            </a:r>
            <a:r>
              <a:rPr lang="en-US" sz="1400" dirty="0" err="1">
                <a:solidFill>
                  <a:srgbClr val="000000"/>
                </a:solidFill>
              </a:rPr>
              <a:t>developer.chrome.com</a:t>
            </a:r>
            <a:r>
              <a:rPr lang="en-US" sz="1400" dirty="0">
                <a:solidFill>
                  <a:srgbClr val="000000"/>
                </a:solidFill>
              </a:rPr>
              <a:t>/</a:t>
            </a:r>
            <a:r>
              <a:rPr lang="en-US" sz="1400" dirty="0" err="1">
                <a:solidFill>
                  <a:srgbClr val="000000"/>
                </a:solidFill>
              </a:rPr>
              <a:t>devtools</a:t>
            </a:r>
            <a:r>
              <a:rPr lang="en-US" sz="1400" dirty="0">
                <a:solidFill>
                  <a:srgbClr val="000000"/>
                </a:solidFill>
              </a:rPr>
              <a:t>/docs/remote-debugging</a:t>
            </a:r>
          </a:p>
          <a:p>
            <a:pPr marL="664206" indent="-254202">
              <a:spcBef>
                <a:spcPts val="718"/>
              </a:spcBef>
              <a:buSzPct val="45000"/>
              <a:buFont typeface="Wingdings" charset="0"/>
              <a:buChar char=""/>
            </a:pPr>
            <a:r>
              <a:rPr lang="en-US" sz="1800" dirty="0">
                <a:solidFill>
                  <a:srgbClr val="000000"/>
                </a:solidFill>
              </a:rPr>
              <a:t>Chromium </a:t>
            </a:r>
            <a:r>
              <a:rPr lang="en-US" sz="1800" dirty="0" err="1">
                <a:solidFill>
                  <a:srgbClr val="000000"/>
                </a:solidFill>
              </a:rPr>
              <a:t>WebView</a:t>
            </a:r>
            <a:r>
              <a:rPr lang="en-US" sz="1800" dirty="0">
                <a:solidFill>
                  <a:srgbClr val="000000"/>
                </a:solidFill>
              </a:rPr>
              <a:t> Samples</a:t>
            </a:r>
          </a:p>
          <a:p>
            <a:pPr marL="249133" lvl="1">
              <a:spcBef>
                <a:spcPts val="718"/>
              </a:spcBef>
              <a:buSzPct val="45000"/>
            </a:pPr>
            <a:r>
              <a:rPr lang="en-US" sz="1400" dirty="0">
                <a:solidFill>
                  <a:schemeClr val="tx1"/>
                </a:solidFill>
              </a:rPr>
              <a:t>			https://github.com/GoogleChrome/chromium-webview-samples</a:t>
            </a:r>
          </a:p>
          <a:p>
            <a:pPr marL="664206" indent="-254202">
              <a:spcBef>
                <a:spcPts val="718"/>
              </a:spcBef>
              <a:buSzPct val="45000"/>
              <a:buFont typeface="Wingdings" charset="0"/>
              <a:buChar char=""/>
            </a:pPr>
            <a:r>
              <a:rPr lang="en-US" sz="1800" dirty="0" err="1">
                <a:solidFill>
                  <a:srgbClr val="000000"/>
                </a:solidFill>
              </a:rPr>
              <a:t>WebView</a:t>
            </a:r>
            <a:r>
              <a:rPr lang="en-US" sz="1800" dirty="0">
                <a:solidFill>
                  <a:srgbClr val="000000"/>
                </a:solidFill>
              </a:rPr>
              <a:t> </a:t>
            </a:r>
            <a:r>
              <a:rPr lang="en-US" sz="1800" dirty="0" err="1">
                <a:solidFill>
                  <a:srgbClr val="000000"/>
                </a:solidFill>
              </a:rPr>
              <a:t>JavaDocs</a:t>
            </a:r>
            <a:endParaRPr lang="en-US" sz="1800" dirty="0">
              <a:solidFill>
                <a:srgbClr val="000000"/>
              </a:solidFill>
            </a:endParaRPr>
          </a:p>
          <a:p>
            <a:pPr marL="83996" indent="0">
              <a:spcBef>
                <a:spcPts val="718"/>
              </a:spcBef>
              <a:buSzPct val="45000"/>
            </a:pPr>
            <a:r>
              <a:rPr lang="en-US" sz="1400" dirty="0">
                <a:solidFill>
                  <a:srgbClr val="000000"/>
                </a:solidFill>
              </a:rPr>
              <a:t>		http://</a:t>
            </a:r>
            <a:r>
              <a:rPr lang="en-US" sz="1400" dirty="0" err="1">
                <a:solidFill>
                  <a:srgbClr val="000000"/>
                </a:solidFill>
              </a:rPr>
              <a:t>developer.android.com</a:t>
            </a:r>
            <a:r>
              <a:rPr lang="en-US" sz="1400" dirty="0">
                <a:solidFill>
                  <a:srgbClr val="000000"/>
                </a:solidFill>
              </a:rPr>
              <a:t>/reference/android/</a:t>
            </a:r>
            <a:r>
              <a:rPr lang="en-US" sz="1400" dirty="0" err="1">
                <a:solidFill>
                  <a:srgbClr val="000000"/>
                </a:solidFill>
              </a:rPr>
              <a:t>webkit</a:t>
            </a:r>
            <a:r>
              <a:rPr lang="en-US" sz="1400" dirty="0">
                <a:solidFill>
                  <a:srgbClr val="000000"/>
                </a:solidFill>
              </a:rPr>
              <a:t>/</a:t>
            </a:r>
            <a:r>
              <a:rPr lang="en-US" sz="1400" dirty="0" err="1">
                <a:solidFill>
                  <a:srgbClr val="000000"/>
                </a:solidFill>
              </a:rPr>
              <a:t>WebView.html</a:t>
            </a:r>
            <a:endParaRPr lang="en-US" sz="1400" dirty="0">
              <a:solidFill>
                <a:srgbClr val="000000"/>
              </a:solidFill>
            </a:endParaRPr>
          </a:p>
          <a:p>
            <a:pPr marL="196460" indent="0">
              <a:spcBef>
                <a:spcPts val="718"/>
              </a:spcBef>
            </a:pPr>
            <a:endParaRPr lang="en-US" sz="1800" dirty="0">
              <a:solidFill>
                <a:srgbClr val="000000"/>
              </a:solidFill>
            </a:endParaRPr>
          </a:p>
          <a:p>
            <a:pPr>
              <a:spcBef>
                <a:spcPts val="718"/>
              </a:spcBef>
            </a:pPr>
            <a:endParaRPr lang="en-US" sz="1800" dirty="0">
              <a:solidFill>
                <a:srgbClr val="000000"/>
              </a:solidFill>
            </a:endParaRPr>
          </a:p>
          <a:p>
            <a:pPr>
              <a:spcBef>
                <a:spcPts val="718"/>
              </a:spcBef>
            </a:pPr>
            <a:endParaRPr lang="en-US" sz="1800" dirty="0">
              <a:solidFill>
                <a:srgbClr val="000000"/>
              </a:solidFill>
            </a:endParaRPr>
          </a:p>
          <a:p>
            <a:pPr>
              <a:spcBef>
                <a:spcPts val="718"/>
              </a:spcBef>
            </a:pPr>
            <a:endParaRPr lang="en-US" sz="1800" dirty="0">
              <a:solidFill>
                <a:srgbClr val="000000"/>
              </a:solidFill>
            </a:endParaRPr>
          </a:p>
          <a:p>
            <a:pPr>
              <a:spcBef>
                <a:spcPts val="718"/>
              </a:spcBef>
            </a:pPr>
            <a:endParaRPr lang="en-US" sz="1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68372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2904" y="1493816"/>
            <a:ext cx="2493818" cy="4833228"/>
          </a:xfrm>
          <a:prstGeom prst="rect">
            <a:avLst/>
          </a:prstGeom>
        </p:spPr>
      </p:pic>
      <p:sp>
        <p:nvSpPr>
          <p:cNvPr id="7169" name="Text Box 1"/>
          <p:cNvSpPr txBox="1">
            <a:spLocks noChangeArrowheads="1"/>
          </p:cNvSpPr>
          <p:nvPr/>
        </p:nvSpPr>
        <p:spPr bwMode="auto">
          <a:xfrm>
            <a:off x="456046" y="29416"/>
            <a:ext cx="8208818" cy="16122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 dirty="0">
                <a:solidFill>
                  <a:srgbClr val="000000"/>
                </a:solidFill>
              </a:rPr>
              <a:t>Demo Hybrid Android App</a:t>
            </a:r>
          </a:p>
        </p:txBody>
      </p:sp>
      <p:sp>
        <p:nvSpPr>
          <p:cNvPr id="7170" name="Text Box 2"/>
          <p:cNvSpPr txBox="1">
            <a:spLocks noChangeArrowheads="1"/>
          </p:cNvSpPr>
          <p:nvPr/>
        </p:nvSpPr>
        <p:spPr bwMode="auto">
          <a:xfrm>
            <a:off x="456046" y="1599640"/>
            <a:ext cx="8208818" cy="4506166"/>
          </a:xfrm>
          <a:prstGeom prst="rect">
            <a:avLst/>
          </a:prstGeom>
          <a:noFill/>
          <a:ln w="25400" cap="flat">
            <a:noFill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87350" indent="-315913">
              <a:tabLst>
                <a:tab pos="387350" algn="l"/>
                <a:tab pos="844550" algn="l"/>
                <a:tab pos="1301750" algn="l"/>
                <a:tab pos="1758950" algn="l"/>
                <a:tab pos="2216150" algn="l"/>
                <a:tab pos="2673350" algn="l"/>
                <a:tab pos="3130550" algn="l"/>
                <a:tab pos="3587750" algn="l"/>
                <a:tab pos="4044950" algn="l"/>
                <a:tab pos="4502150" algn="l"/>
                <a:tab pos="4959350" algn="l"/>
                <a:tab pos="5416550" algn="l"/>
                <a:tab pos="5873750" algn="l"/>
                <a:tab pos="6330950" algn="l"/>
                <a:tab pos="6788150" algn="l"/>
                <a:tab pos="7245350" algn="l"/>
                <a:tab pos="7702550" algn="l"/>
                <a:tab pos="8159750" algn="l"/>
                <a:tab pos="8616950" algn="l"/>
                <a:tab pos="9074150" algn="l"/>
                <a:tab pos="953135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203325" indent="-482600">
              <a:tabLst>
                <a:tab pos="387350" algn="l"/>
                <a:tab pos="844550" algn="l"/>
                <a:tab pos="1301750" algn="l"/>
                <a:tab pos="1758950" algn="l"/>
                <a:tab pos="2216150" algn="l"/>
                <a:tab pos="2673350" algn="l"/>
                <a:tab pos="3130550" algn="l"/>
                <a:tab pos="3587750" algn="l"/>
                <a:tab pos="4044950" algn="l"/>
                <a:tab pos="4502150" algn="l"/>
                <a:tab pos="4959350" algn="l"/>
                <a:tab pos="5416550" algn="l"/>
                <a:tab pos="5873750" algn="l"/>
                <a:tab pos="6330950" algn="l"/>
                <a:tab pos="6788150" algn="l"/>
                <a:tab pos="7245350" algn="l"/>
                <a:tab pos="7702550" algn="l"/>
                <a:tab pos="8159750" algn="l"/>
                <a:tab pos="8616950" algn="l"/>
                <a:tab pos="9074150" algn="l"/>
                <a:tab pos="953135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871663" indent="-457200">
              <a:tabLst>
                <a:tab pos="387350" algn="l"/>
                <a:tab pos="844550" algn="l"/>
                <a:tab pos="1301750" algn="l"/>
                <a:tab pos="1758950" algn="l"/>
                <a:tab pos="2216150" algn="l"/>
                <a:tab pos="2673350" algn="l"/>
                <a:tab pos="3130550" algn="l"/>
                <a:tab pos="3587750" algn="l"/>
                <a:tab pos="4044950" algn="l"/>
                <a:tab pos="4502150" algn="l"/>
                <a:tab pos="4959350" algn="l"/>
                <a:tab pos="5416550" algn="l"/>
                <a:tab pos="5873750" algn="l"/>
                <a:tab pos="6330950" algn="l"/>
                <a:tab pos="6788150" algn="l"/>
                <a:tab pos="7245350" algn="l"/>
                <a:tab pos="7702550" algn="l"/>
                <a:tab pos="8159750" algn="l"/>
                <a:tab pos="8616950" algn="l"/>
                <a:tab pos="9074150" algn="l"/>
                <a:tab pos="953135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87350" algn="l"/>
                <a:tab pos="844550" algn="l"/>
                <a:tab pos="1301750" algn="l"/>
                <a:tab pos="1758950" algn="l"/>
                <a:tab pos="2216150" algn="l"/>
                <a:tab pos="2673350" algn="l"/>
                <a:tab pos="3130550" algn="l"/>
                <a:tab pos="3587750" algn="l"/>
                <a:tab pos="4044950" algn="l"/>
                <a:tab pos="4502150" algn="l"/>
                <a:tab pos="4959350" algn="l"/>
                <a:tab pos="5416550" algn="l"/>
                <a:tab pos="5873750" algn="l"/>
                <a:tab pos="6330950" algn="l"/>
                <a:tab pos="6788150" algn="l"/>
                <a:tab pos="7245350" algn="l"/>
                <a:tab pos="7702550" algn="l"/>
                <a:tab pos="8159750" algn="l"/>
                <a:tab pos="8616950" algn="l"/>
                <a:tab pos="9074150" algn="l"/>
                <a:tab pos="953135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87350" algn="l"/>
                <a:tab pos="844550" algn="l"/>
                <a:tab pos="1301750" algn="l"/>
                <a:tab pos="1758950" algn="l"/>
                <a:tab pos="2216150" algn="l"/>
                <a:tab pos="2673350" algn="l"/>
                <a:tab pos="3130550" algn="l"/>
                <a:tab pos="3587750" algn="l"/>
                <a:tab pos="4044950" algn="l"/>
                <a:tab pos="4502150" algn="l"/>
                <a:tab pos="4959350" algn="l"/>
                <a:tab pos="5416550" algn="l"/>
                <a:tab pos="5873750" algn="l"/>
                <a:tab pos="6330950" algn="l"/>
                <a:tab pos="6788150" algn="l"/>
                <a:tab pos="7245350" algn="l"/>
                <a:tab pos="7702550" algn="l"/>
                <a:tab pos="8159750" algn="l"/>
                <a:tab pos="8616950" algn="l"/>
                <a:tab pos="9074150" algn="l"/>
                <a:tab pos="953135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87350" algn="l"/>
                <a:tab pos="844550" algn="l"/>
                <a:tab pos="1301750" algn="l"/>
                <a:tab pos="1758950" algn="l"/>
                <a:tab pos="2216150" algn="l"/>
                <a:tab pos="2673350" algn="l"/>
                <a:tab pos="3130550" algn="l"/>
                <a:tab pos="3587750" algn="l"/>
                <a:tab pos="4044950" algn="l"/>
                <a:tab pos="4502150" algn="l"/>
                <a:tab pos="4959350" algn="l"/>
                <a:tab pos="5416550" algn="l"/>
                <a:tab pos="5873750" algn="l"/>
                <a:tab pos="6330950" algn="l"/>
                <a:tab pos="6788150" algn="l"/>
                <a:tab pos="7245350" algn="l"/>
                <a:tab pos="7702550" algn="l"/>
                <a:tab pos="8159750" algn="l"/>
                <a:tab pos="8616950" algn="l"/>
                <a:tab pos="9074150" algn="l"/>
                <a:tab pos="953135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87350" algn="l"/>
                <a:tab pos="844550" algn="l"/>
                <a:tab pos="1301750" algn="l"/>
                <a:tab pos="1758950" algn="l"/>
                <a:tab pos="2216150" algn="l"/>
                <a:tab pos="2673350" algn="l"/>
                <a:tab pos="3130550" algn="l"/>
                <a:tab pos="3587750" algn="l"/>
                <a:tab pos="4044950" algn="l"/>
                <a:tab pos="4502150" algn="l"/>
                <a:tab pos="4959350" algn="l"/>
                <a:tab pos="5416550" algn="l"/>
                <a:tab pos="5873750" algn="l"/>
                <a:tab pos="6330950" algn="l"/>
                <a:tab pos="6788150" algn="l"/>
                <a:tab pos="7245350" algn="l"/>
                <a:tab pos="7702550" algn="l"/>
                <a:tab pos="8159750" algn="l"/>
                <a:tab pos="8616950" algn="l"/>
                <a:tab pos="9074150" algn="l"/>
                <a:tab pos="953135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87350" algn="l"/>
                <a:tab pos="844550" algn="l"/>
                <a:tab pos="1301750" algn="l"/>
                <a:tab pos="1758950" algn="l"/>
                <a:tab pos="2216150" algn="l"/>
                <a:tab pos="2673350" algn="l"/>
                <a:tab pos="3130550" algn="l"/>
                <a:tab pos="3587750" algn="l"/>
                <a:tab pos="4044950" algn="l"/>
                <a:tab pos="4502150" algn="l"/>
                <a:tab pos="4959350" algn="l"/>
                <a:tab pos="5416550" algn="l"/>
                <a:tab pos="5873750" algn="l"/>
                <a:tab pos="6330950" algn="l"/>
                <a:tab pos="6788150" algn="l"/>
                <a:tab pos="7245350" algn="l"/>
                <a:tab pos="7702550" algn="l"/>
                <a:tab pos="8159750" algn="l"/>
                <a:tab pos="8616950" algn="l"/>
                <a:tab pos="9074150" algn="l"/>
                <a:tab pos="953135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87350" algn="l"/>
                <a:tab pos="844550" algn="l"/>
                <a:tab pos="1301750" algn="l"/>
                <a:tab pos="1758950" algn="l"/>
                <a:tab pos="2216150" algn="l"/>
                <a:tab pos="2673350" algn="l"/>
                <a:tab pos="3130550" algn="l"/>
                <a:tab pos="3587750" algn="l"/>
                <a:tab pos="4044950" algn="l"/>
                <a:tab pos="4502150" algn="l"/>
                <a:tab pos="4959350" algn="l"/>
                <a:tab pos="5416550" algn="l"/>
                <a:tab pos="5873750" algn="l"/>
                <a:tab pos="6330950" algn="l"/>
                <a:tab pos="6788150" algn="l"/>
                <a:tab pos="7245350" algn="l"/>
                <a:tab pos="7702550" algn="l"/>
                <a:tab pos="8159750" algn="l"/>
                <a:tab pos="8616950" algn="l"/>
                <a:tab pos="9074150" algn="l"/>
                <a:tab pos="953135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19"/>
              </a:spcBef>
            </a:pPr>
            <a:r>
              <a:rPr lang="en-US" sz="3200" dirty="0">
                <a:solidFill>
                  <a:srgbClr val="000000"/>
                </a:solidFill>
              </a:rPr>
              <a:t>A </a:t>
            </a:r>
            <a:r>
              <a:rPr lang="en-US" sz="3200" i="1" dirty="0">
                <a:solidFill>
                  <a:srgbClr val="000000"/>
                </a:solidFill>
              </a:rPr>
              <a:t>web app</a:t>
            </a:r>
            <a:r>
              <a:rPr lang="en-US" sz="3200" dirty="0">
                <a:solidFill>
                  <a:srgbClr val="000000"/>
                </a:solidFill>
              </a:rPr>
              <a:t> client-server PIM</a:t>
            </a:r>
          </a:p>
          <a:p>
            <a:pPr lvl="1">
              <a:spcBef>
                <a:spcPts val="707"/>
              </a:spcBef>
              <a:buSzPct val="45000"/>
              <a:buFont typeface="Wingdings" charset="0"/>
              <a:buChar char=""/>
            </a:pPr>
            <a:r>
              <a:rPr lang="en-US" sz="2900" dirty="0" err="1">
                <a:solidFill>
                  <a:srgbClr val="000000"/>
                </a:solidFill>
              </a:rPr>
              <a:t>jQuery</a:t>
            </a:r>
            <a:r>
              <a:rPr lang="en-US" sz="2900" dirty="0">
                <a:solidFill>
                  <a:srgbClr val="000000"/>
                </a:solidFill>
              </a:rPr>
              <a:t> &amp; </a:t>
            </a:r>
            <a:r>
              <a:rPr lang="en-US" sz="2900" dirty="0" err="1">
                <a:solidFill>
                  <a:srgbClr val="000000"/>
                </a:solidFill>
              </a:rPr>
              <a:t>jQuery</a:t>
            </a:r>
            <a:r>
              <a:rPr lang="en-US" sz="2900" dirty="0">
                <a:solidFill>
                  <a:srgbClr val="000000"/>
                </a:solidFill>
              </a:rPr>
              <a:t> Mobile</a:t>
            </a:r>
          </a:p>
          <a:p>
            <a:pPr lvl="1">
              <a:spcBef>
                <a:spcPts val="707"/>
              </a:spcBef>
              <a:buSzPct val="45000"/>
              <a:buFont typeface="Wingdings" charset="0"/>
              <a:buChar char=""/>
            </a:pPr>
            <a:r>
              <a:rPr lang="en-US" sz="2900" dirty="0" err="1">
                <a:solidFill>
                  <a:srgbClr val="000000"/>
                </a:solidFill>
              </a:rPr>
              <a:t>node.js</a:t>
            </a:r>
            <a:r>
              <a:rPr lang="en-US" sz="2900" dirty="0">
                <a:solidFill>
                  <a:srgbClr val="000000"/>
                </a:solidFill>
              </a:rPr>
              <a:t> &amp; </a:t>
            </a:r>
            <a:r>
              <a:rPr lang="en-US" sz="2900" dirty="0" err="1">
                <a:solidFill>
                  <a:srgbClr val="000000"/>
                </a:solidFill>
              </a:rPr>
              <a:t>MongoDB</a:t>
            </a:r>
            <a:endParaRPr lang="en-US" sz="2900" dirty="0">
              <a:solidFill>
                <a:srgbClr val="000000"/>
              </a:solidFill>
            </a:endParaRPr>
          </a:p>
          <a:p>
            <a:pPr lvl="1">
              <a:spcBef>
                <a:spcPts val="707"/>
              </a:spcBef>
              <a:buSzPct val="45000"/>
              <a:buFont typeface="Wingdings" charset="0"/>
              <a:buChar char=""/>
            </a:pPr>
            <a:r>
              <a:rPr lang="en-US" sz="2900" dirty="0">
                <a:solidFill>
                  <a:srgbClr val="000000"/>
                </a:solidFill>
              </a:rPr>
              <a:t>Demo app: </a:t>
            </a:r>
            <a:r>
              <a:rPr lang="en-US" sz="2900" i="1" dirty="0" smtClean="0">
                <a:solidFill>
                  <a:srgbClr val="000000"/>
                </a:solidFill>
              </a:rPr>
              <a:t>Organizer</a:t>
            </a:r>
            <a:endParaRPr lang="en-US" sz="2900" i="1" dirty="0">
              <a:solidFill>
                <a:srgbClr val="000000"/>
              </a:solidFill>
            </a:endParaRPr>
          </a:p>
          <a:p>
            <a:pPr lvl="2">
              <a:spcBef>
                <a:spcPts val="606"/>
              </a:spcBef>
              <a:buSzPct val="45000"/>
              <a:buFont typeface="Wingdings" charset="0"/>
              <a:buChar char=""/>
            </a:pPr>
            <a:r>
              <a:rPr lang="en-US" sz="1800" dirty="0">
                <a:solidFill>
                  <a:srgbClr val="000000"/>
                </a:solidFill>
              </a:rPr>
              <a:t>Appointments</a:t>
            </a:r>
          </a:p>
          <a:p>
            <a:pPr lvl="2">
              <a:spcBef>
                <a:spcPts val="606"/>
              </a:spcBef>
              <a:buSzPct val="45000"/>
              <a:buFont typeface="Wingdings" charset="0"/>
              <a:buChar char=""/>
            </a:pPr>
            <a:r>
              <a:rPr lang="en-US" sz="1800" dirty="0">
                <a:solidFill>
                  <a:srgbClr val="000000"/>
                </a:solidFill>
              </a:rPr>
              <a:t>Contacts</a:t>
            </a:r>
          </a:p>
          <a:p>
            <a:pPr lvl="2">
              <a:spcBef>
                <a:spcPts val="606"/>
              </a:spcBef>
              <a:buSzPct val="45000"/>
              <a:buFont typeface="Wingdings" charset="0"/>
              <a:buChar char=""/>
            </a:pPr>
            <a:r>
              <a:rPr lang="en-US" sz="1800" dirty="0">
                <a:solidFill>
                  <a:srgbClr val="000000"/>
                </a:solidFill>
              </a:rPr>
              <a:t>Notes</a:t>
            </a:r>
          </a:p>
          <a:p>
            <a:pPr lvl="2">
              <a:spcBef>
                <a:spcPts val="606"/>
              </a:spcBef>
              <a:buSzPct val="45000"/>
              <a:buFont typeface="Wingdings" charset="0"/>
              <a:buChar char=""/>
            </a:pPr>
            <a:r>
              <a:rPr lang="en-US" sz="1800" dirty="0">
                <a:solidFill>
                  <a:srgbClr val="000000"/>
                </a:solidFill>
              </a:rPr>
              <a:t>Tasks</a:t>
            </a:r>
          </a:p>
          <a:p>
            <a:pPr>
              <a:spcBef>
                <a:spcPts val="819"/>
              </a:spcBef>
            </a:pPr>
            <a:endParaRPr lang="en-US" sz="1800" dirty="0">
              <a:solidFill>
                <a:srgbClr val="000000"/>
              </a:solidFill>
            </a:endParaRPr>
          </a:p>
          <a:p>
            <a:pPr>
              <a:spcBef>
                <a:spcPts val="819"/>
              </a:spcBef>
            </a:pPr>
            <a:endParaRPr lang="en-US" sz="1800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5982904" y="2226981"/>
            <a:ext cx="2493818" cy="2756647"/>
          </a:xfrm>
          <a:prstGeom prst="rect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82003" tIns="41000" rIns="82003" bIns="41000" numCol="1" rtlCol="0" anchor="t" anchorCtr="0" compatLnSpc="1">
            <a:prstTxWarp prst="textNoShape">
              <a:avLst/>
            </a:prstTxWarp>
          </a:bodyPr>
          <a:lstStyle/>
          <a:p>
            <a:pPr algn="r"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220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167124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ext Box 1"/>
          <p:cNvSpPr txBox="1">
            <a:spLocks noChangeArrowheads="1"/>
          </p:cNvSpPr>
          <p:nvPr/>
        </p:nvSpPr>
        <p:spPr bwMode="auto">
          <a:xfrm>
            <a:off x="456048" y="274546"/>
            <a:ext cx="8184285" cy="10967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>
                <a:solidFill>
                  <a:srgbClr val="000000"/>
                </a:solidFill>
              </a:rPr>
              <a:t>Demo Hybrid Android App ...2</a:t>
            </a:r>
          </a:p>
        </p:txBody>
      </p:sp>
      <p:sp>
        <p:nvSpPr>
          <p:cNvPr id="8194" name="Text Box 2"/>
          <p:cNvSpPr txBox="1">
            <a:spLocks noChangeArrowheads="1"/>
          </p:cNvSpPr>
          <p:nvPr/>
        </p:nvSpPr>
        <p:spPr bwMode="auto">
          <a:xfrm>
            <a:off x="456048" y="1599640"/>
            <a:ext cx="8184285" cy="44795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42900" indent="-27463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19"/>
              </a:spcBef>
            </a:pPr>
            <a:r>
              <a:rPr lang="en-US" sz="1100">
                <a:solidFill>
                  <a:srgbClr val="000000"/>
                </a:solidFill>
              </a:rPr>
              <a:t>Figure 1-17 of Pro iOS and Android Apps For Business</a:t>
            </a:r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1682" y="2008654"/>
            <a:ext cx="4911148" cy="2713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8196" name="Text Box 4"/>
          <p:cNvSpPr txBox="1">
            <a:spLocks noChangeArrowheads="1"/>
          </p:cNvSpPr>
          <p:nvPr/>
        </p:nvSpPr>
        <p:spPr bwMode="auto">
          <a:xfrm>
            <a:off x="665312" y="4840948"/>
            <a:ext cx="7813386" cy="1746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0356" rIns="80709" bIns="40356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l">
              <a:buClrTx/>
              <a:buFontTx/>
              <a:buNone/>
            </a:pPr>
            <a:r>
              <a:rPr lang="en-US" sz="2500" dirty="0" smtClean="0">
                <a:solidFill>
                  <a:srgbClr val="000000"/>
                </a:solidFill>
              </a:rPr>
              <a:t>Instead </a:t>
            </a:r>
            <a:r>
              <a:rPr lang="en-US" sz="2500" dirty="0">
                <a:solidFill>
                  <a:srgbClr val="000000"/>
                </a:solidFill>
              </a:rPr>
              <a:t>of using </a:t>
            </a:r>
            <a:r>
              <a:rPr lang="en-US" sz="2500" dirty="0" err="1">
                <a:solidFill>
                  <a:srgbClr val="000000"/>
                </a:solidFill>
              </a:rPr>
              <a:t>PhoneGap</a:t>
            </a:r>
            <a:r>
              <a:rPr lang="en-US" sz="2500" dirty="0">
                <a:solidFill>
                  <a:srgbClr val="000000"/>
                </a:solidFill>
              </a:rPr>
              <a:t> to automatically wrap the web app in native code, we write our own Android app and put the web app into a </a:t>
            </a:r>
            <a:r>
              <a:rPr lang="en-US" sz="2500" dirty="0" err="1">
                <a:solidFill>
                  <a:srgbClr val="000000"/>
                </a:solidFill>
              </a:rPr>
              <a:t>WebView</a:t>
            </a:r>
            <a:r>
              <a:rPr lang="en-US" sz="2500" dirty="0">
                <a:solidFill>
                  <a:srgbClr val="000000"/>
                </a:solidFill>
              </a:rPr>
              <a:t> </a:t>
            </a:r>
            <a:r>
              <a:rPr lang="en-US" sz="2500" dirty="0" smtClean="0">
                <a:solidFill>
                  <a:srgbClr val="000000"/>
                </a:solidFill>
              </a:rPr>
              <a:t>component within </a:t>
            </a:r>
            <a:r>
              <a:rPr lang="en-US" sz="2500" dirty="0">
                <a:solidFill>
                  <a:srgbClr val="000000"/>
                </a:solidFill>
              </a:rPr>
              <a:t>the native layout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701636" y="3563473"/>
            <a:ext cx="762000" cy="221359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square" lIns="82003" tIns="41000" rIns="82003" bIns="41000" rtlCol="0">
            <a:spAutoFit/>
          </a:bodyPr>
          <a:lstStyle/>
          <a:p>
            <a:pPr algn="ctr"/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200834417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 Box 1"/>
          <p:cNvSpPr txBox="1">
            <a:spLocks noChangeArrowheads="1"/>
          </p:cNvSpPr>
          <p:nvPr/>
        </p:nvSpPr>
        <p:spPr bwMode="auto">
          <a:xfrm>
            <a:off x="456047" y="274544"/>
            <a:ext cx="8185727" cy="1098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>
                <a:solidFill>
                  <a:srgbClr val="000000"/>
                </a:solidFill>
              </a:rPr>
              <a:t>Demo Hybrid Android App ...3</a:t>
            </a:r>
          </a:p>
        </p:txBody>
      </p:sp>
      <p:sp>
        <p:nvSpPr>
          <p:cNvPr id="9218" name="Text Box 2"/>
          <p:cNvSpPr txBox="1">
            <a:spLocks noChangeArrowheads="1"/>
          </p:cNvSpPr>
          <p:nvPr/>
        </p:nvSpPr>
        <p:spPr bwMode="auto">
          <a:xfrm>
            <a:off x="364528" y="1599646"/>
            <a:ext cx="8360565" cy="4480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42900" indent="-273050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143000" indent="-48418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493838" indent="-193675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19"/>
              </a:spcBef>
            </a:pPr>
            <a:r>
              <a:rPr lang="en-US" sz="3200" dirty="0">
                <a:solidFill>
                  <a:srgbClr val="000000"/>
                </a:solidFill>
              </a:rPr>
              <a:t>Demo </a:t>
            </a:r>
            <a:r>
              <a:rPr lang="en-US" sz="3200" i="1" dirty="0">
                <a:solidFill>
                  <a:srgbClr val="000000"/>
                </a:solidFill>
              </a:rPr>
              <a:t>round trip</a:t>
            </a:r>
            <a:r>
              <a:rPr lang="en-US" sz="3200" dirty="0">
                <a:solidFill>
                  <a:srgbClr val="000000"/>
                </a:solidFill>
              </a:rPr>
              <a:t> calls</a:t>
            </a:r>
          </a:p>
          <a:p>
            <a:pPr>
              <a:spcBef>
                <a:spcPts val="707"/>
              </a:spcBef>
              <a:buSzPct val="45000"/>
              <a:buFont typeface="Wingdings" charset="0"/>
              <a:buChar char=""/>
            </a:pPr>
            <a:r>
              <a:rPr lang="en-US" sz="2900" dirty="0">
                <a:solidFill>
                  <a:srgbClr val="000000"/>
                </a:solidFill>
              </a:rPr>
              <a:t>Android native Java code calls JavaScript </a:t>
            </a:r>
          </a:p>
          <a:p>
            <a:pPr lvl="1">
              <a:spcBef>
                <a:spcPts val="606"/>
              </a:spcBef>
              <a:buSzPct val="45000"/>
              <a:buFont typeface="Wingdings" charset="0"/>
              <a:buChar char=""/>
            </a:pPr>
            <a:r>
              <a:rPr lang="en-US" sz="2500" dirty="0" smtClean="0">
                <a:solidFill>
                  <a:srgbClr val="000000"/>
                </a:solidFill>
              </a:rPr>
              <a:t>From native </a:t>
            </a:r>
            <a:r>
              <a:rPr lang="en-US" sz="2500" dirty="0">
                <a:solidFill>
                  <a:srgbClr val="000000"/>
                </a:solidFill>
              </a:rPr>
              <a:t>Button click listener, get note entries in web app with JavaScript </a:t>
            </a:r>
            <a:r>
              <a:rPr lang="en-US" sz="2500" dirty="0" smtClean="0">
                <a:solidFill>
                  <a:srgbClr val="000000"/>
                </a:solidFill>
              </a:rPr>
              <a:t>REST call, then back </a:t>
            </a:r>
            <a:r>
              <a:rPr lang="en-US" sz="2500" dirty="0">
                <a:solidFill>
                  <a:srgbClr val="000000"/>
                </a:solidFill>
              </a:rPr>
              <a:t>in Java </a:t>
            </a:r>
            <a:r>
              <a:rPr lang="en-US" sz="2500" dirty="0" smtClean="0">
                <a:solidFill>
                  <a:srgbClr val="000000"/>
                </a:solidFill>
              </a:rPr>
              <a:t>code </a:t>
            </a:r>
            <a:r>
              <a:rPr lang="en-US" sz="2500" dirty="0">
                <a:solidFill>
                  <a:srgbClr val="000000"/>
                </a:solidFill>
              </a:rPr>
              <a:t>use </a:t>
            </a:r>
            <a:r>
              <a:rPr lang="en-US" sz="2500" dirty="0" err="1">
                <a:solidFill>
                  <a:srgbClr val="000000"/>
                </a:solidFill>
              </a:rPr>
              <a:t>TextToSpeech</a:t>
            </a:r>
            <a:r>
              <a:rPr lang="en-US" sz="2500" dirty="0">
                <a:solidFill>
                  <a:srgbClr val="000000"/>
                </a:solidFill>
              </a:rPr>
              <a:t> to say first entry</a:t>
            </a:r>
          </a:p>
          <a:p>
            <a:pPr>
              <a:spcBef>
                <a:spcPts val="707"/>
              </a:spcBef>
              <a:buSzPct val="45000"/>
              <a:buFont typeface="Wingdings" charset="0"/>
              <a:buChar char=""/>
            </a:pPr>
            <a:r>
              <a:rPr lang="en-US" sz="2900" dirty="0">
                <a:solidFill>
                  <a:srgbClr val="000000"/>
                </a:solidFill>
              </a:rPr>
              <a:t>JavaScript calls Android native Java code </a:t>
            </a:r>
          </a:p>
          <a:p>
            <a:pPr lvl="1">
              <a:spcBef>
                <a:spcPts val="606"/>
              </a:spcBef>
              <a:buSzPct val="45000"/>
              <a:buFont typeface="Wingdings" charset="0"/>
              <a:buChar char=""/>
            </a:pPr>
            <a:r>
              <a:rPr lang="en-US" sz="2500" dirty="0">
                <a:solidFill>
                  <a:srgbClr val="000000"/>
                </a:solidFill>
              </a:rPr>
              <a:t>From web app menu item, get all contacts in Android address book with native Java code, then back in web app use JavaScript to display newly fetched contacts</a:t>
            </a:r>
          </a:p>
        </p:txBody>
      </p:sp>
    </p:spTree>
    <p:extLst>
      <p:ext uri="{BB962C8B-B14F-4D97-AF65-F5344CB8AC3E}">
        <p14:creationId xmlns:p14="http://schemas.microsoft.com/office/powerpoint/2010/main" val="324355752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 Box 1"/>
          <p:cNvSpPr txBox="1">
            <a:spLocks noChangeArrowheads="1"/>
          </p:cNvSpPr>
          <p:nvPr/>
        </p:nvSpPr>
        <p:spPr bwMode="auto">
          <a:xfrm>
            <a:off x="456049" y="274551"/>
            <a:ext cx="8178512" cy="10911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>
                <a:solidFill>
                  <a:srgbClr val="000000"/>
                </a:solidFill>
              </a:rPr>
              <a:t>WebView in Native App Layout</a:t>
            </a:r>
          </a:p>
        </p:txBody>
      </p:sp>
      <p:sp>
        <p:nvSpPr>
          <p:cNvPr id="15362" name="Text Box 2"/>
          <p:cNvSpPr txBox="1">
            <a:spLocks noChangeArrowheads="1"/>
          </p:cNvSpPr>
          <p:nvPr/>
        </p:nvSpPr>
        <p:spPr bwMode="auto">
          <a:xfrm>
            <a:off x="346364" y="1277471"/>
            <a:ext cx="8451273" cy="53115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42900" indent="-28098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latin typeface="Monaco" charset="0"/>
                <a:cs typeface="Monaco" charset="0"/>
              </a:rPr>
              <a:t>LinearLayout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xmlns:android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"http://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schemas.android.com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/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apk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/res/android"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xmlns:tools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"http://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schemas.android.com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/tools"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android:layout_width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match_parent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android:layout_height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match_parent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android:orientation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"vertical"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tools:context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"${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relativePackage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}.${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activityClass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}"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&gt;</a:t>
            </a:r>
            <a:endParaRPr lang="en-US" sz="1400" dirty="0">
              <a:solidFill>
                <a:srgbClr val="000000"/>
              </a:solidFill>
              <a:latin typeface="Monaco" charset="0"/>
              <a:cs typeface="Monaco" charset="0"/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latin typeface="Monaco" charset="0"/>
                <a:cs typeface="Monaco" charset="0"/>
              </a:rPr>
              <a:t>WebView</a:t>
            </a:r>
            <a:endParaRPr lang="en-US" sz="1400" dirty="0">
              <a:solidFill>
                <a:srgbClr val="3F7F7F"/>
              </a:solidFill>
              <a:latin typeface="Monaco" charset="0"/>
              <a:cs typeface="Monaco" charset="0"/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android:id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"@+id/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activity_main_webview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android:layout_width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match_parent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b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android:layout_height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=</a:t>
            </a:r>
            <a:r>
              <a:rPr lang="en-US" sz="1400" b="1" i="1" dirty="0">
                <a:solidFill>
                  <a:srgbClr val="FF3333"/>
                </a:solidFill>
                <a:latin typeface="Monaco" charset="0"/>
                <a:cs typeface="Monaco" charset="0"/>
              </a:rPr>
              <a:t>"0dp"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b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android:layout_weight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=</a:t>
            </a:r>
            <a:r>
              <a:rPr lang="en-US" sz="1400" b="1" i="1" dirty="0">
                <a:solidFill>
                  <a:srgbClr val="FF3333"/>
                </a:solidFill>
                <a:latin typeface="Monaco" charset="0"/>
                <a:cs typeface="Monaco" charset="0"/>
              </a:rPr>
              <a:t>"1"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/&gt;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>
                <a:solidFill>
                  <a:srgbClr val="008080"/>
                </a:solidFill>
                <a:highlight>
                  <a:srgbClr val="E8F2FE"/>
                </a:highlight>
                <a:latin typeface="Monaco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highlight>
                  <a:srgbClr val="E8F2FE"/>
                </a:highlight>
                <a:latin typeface="Monaco"/>
              </a:rPr>
              <a:t>TextView</a:t>
            </a:r>
            <a:r>
              <a:rPr lang="en-US" sz="1400" dirty="0">
                <a:solidFill>
                  <a:srgbClr val="3F7F7F"/>
                </a:solidFill>
                <a:highlight>
                  <a:srgbClr val="E8F2FE"/>
                </a:highlight>
                <a:latin typeface="Monaco"/>
              </a:rPr>
              <a:t> ... /&gt;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3F7F7F"/>
                </a:solidFill>
                <a:highlight>
                  <a:srgbClr val="E8F2FE"/>
                </a:highlight>
                <a:latin typeface="Monaco"/>
                <a:cs typeface="Monaco" charset="0"/>
              </a:rPr>
              <a:t>    </a:t>
            </a:r>
            <a:r>
              <a:rPr lang="en-US" sz="1400" dirty="0">
                <a:solidFill>
                  <a:srgbClr val="008080"/>
                </a:solidFill>
                <a:highlight>
                  <a:srgbClr val="E8F2FE"/>
                </a:highlight>
                <a:latin typeface="Monaco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highlight>
                  <a:srgbClr val="E8F2FE"/>
                </a:highlight>
                <a:latin typeface="Monaco"/>
              </a:rPr>
              <a:t>LinearLayout</a:t>
            </a:r>
            <a:r>
              <a:rPr lang="en-US" sz="1400" dirty="0">
                <a:solidFill>
                  <a:srgbClr val="3F7F7F"/>
                </a:solidFill>
                <a:highlight>
                  <a:srgbClr val="E8F2FE"/>
                </a:highlight>
                <a:latin typeface="Monaco"/>
              </a:rPr>
              <a:t> ... &gt;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>
                <a:solidFill>
                  <a:srgbClr val="008080"/>
                </a:solidFill>
                <a:highlight>
                  <a:srgbClr val="E8F2FE"/>
                </a:highlight>
                <a:latin typeface="Monaco"/>
              </a:rPr>
              <a:t>&lt;</a:t>
            </a:r>
            <a:r>
              <a:rPr lang="en-US" sz="1400" dirty="0">
                <a:solidFill>
                  <a:srgbClr val="3F7F7F"/>
                </a:solidFill>
                <a:highlight>
                  <a:srgbClr val="E8F2FE"/>
                </a:highlight>
                <a:latin typeface="Monaco"/>
              </a:rPr>
              <a:t>Button ... /&gt;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>
                <a:solidFill>
                  <a:srgbClr val="008080"/>
                </a:solidFill>
                <a:highlight>
                  <a:srgbClr val="E8F2FE"/>
                </a:highlight>
                <a:latin typeface="Monaco"/>
              </a:rPr>
              <a:t>&lt;</a:t>
            </a:r>
            <a:r>
              <a:rPr lang="en-US" sz="1400" dirty="0">
                <a:solidFill>
                  <a:srgbClr val="3F7F7F"/>
                </a:solidFill>
                <a:highlight>
                  <a:srgbClr val="E8F2FE"/>
                </a:highlight>
                <a:latin typeface="Monaco"/>
              </a:rPr>
              <a:t>Button ... /&gt;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3F7F7F"/>
                </a:solidFill>
                <a:highlight>
                  <a:srgbClr val="E8F2FE"/>
                </a:highlight>
                <a:latin typeface="Monaco"/>
                <a:cs typeface="Monaco" charset="0"/>
              </a:rPr>
              <a:t>    </a:t>
            </a:r>
            <a:r>
              <a:rPr lang="en-US" sz="1400" dirty="0">
                <a:solidFill>
                  <a:srgbClr val="008080"/>
                </a:solidFill>
                <a:highlight>
                  <a:srgbClr val="E8F2FE"/>
                </a:highlight>
                <a:latin typeface="Monaco"/>
              </a:rPr>
              <a:t>&lt;/</a:t>
            </a:r>
            <a:r>
              <a:rPr lang="en-US" sz="1400" dirty="0" err="1">
                <a:solidFill>
                  <a:srgbClr val="3F7F7F"/>
                </a:solidFill>
                <a:highlight>
                  <a:srgbClr val="E8F2FE"/>
                </a:highlight>
                <a:latin typeface="Monaco"/>
              </a:rPr>
              <a:t>LinearLayout</a:t>
            </a:r>
            <a:r>
              <a:rPr lang="en-US" sz="1400" dirty="0">
                <a:solidFill>
                  <a:srgbClr val="008080"/>
                </a:solidFill>
                <a:highlight>
                  <a:srgbClr val="E8F2FE"/>
                </a:highlight>
                <a:latin typeface="Monaco"/>
              </a:rPr>
              <a:t>&gt;</a:t>
            </a:r>
            <a:endParaRPr lang="en-US" sz="1400" dirty="0">
              <a:solidFill>
                <a:srgbClr val="000000"/>
              </a:solidFill>
              <a:latin typeface="Monaco" charset="0"/>
              <a:cs typeface="Monaco" charset="0"/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&lt;/</a:t>
            </a:r>
            <a:r>
              <a:rPr lang="en-US" sz="1400" dirty="0" err="1">
                <a:solidFill>
                  <a:srgbClr val="3F7F7F"/>
                </a:solidFill>
                <a:latin typeface="Monaco" charset="0"/>
                <a:cs typeface="Monaco" charset="0"/>
              </a:rPr>
              <a:t>LinearLayout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224857933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5" y="274544"/>
            <a:ext cx="8128000" cy="1042147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dirty="0" err="1" smtClean="0"/>
              <a:t>WebView</a:t>
            </a:r>
            <a:r>
              <a:rPr lang="en-US" dirty="0" smtClean="0"/>
              <a:t>, a </a:t>
            </a:r>
            <a:r>
              <a:rPr lang="en-US" i="1" dirty="0" smtClean="0"/>
              <a:t>View</a:t>
            </a:r>
            <a:r>
              <a:rPr lang="en-US" dirty="0" smtClean="0"/>
              <a:t> widget ...2</a:t>
            </a:r>
            <a:endParaRPr lang="en-US" dirty="0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4" y="1599646"/>
            <a:ext cx="8245527" cy="4619625"/>
          </a:xfrm>
          <a:ln/>
        </p:spPr>
        <p:txBody>
          <a:bodyPr>
            <a:normAutofit/>
          </a:bodyPr>
          <a:lstStyle/>
          <a:p>
            <a:pPr marL="0" indent="0">
              <a:buSzPct val="45000"/>
              <a:buNone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sz="1700" dirty="0" err="1"/>
              <a:t>JavaDocs</a:t>
            </a:r>
            <a:r>
              <a:rPr lang="en-US" sz="1700" dirty="0"/>
              <a:t>  http://</a:t>
            </a:r>
            <a:r>
              <a:rPr lang="en-US" sz="1700" dirty="0" err="1"/>
              <a:t>developer.android.com</a:t>
            </a:r>
            <a:r>
              <a:rPr lang="en-US" sz="1700" dirty="0"/>
              <a:t>/reference/android/</a:t>
            </a:r>
            <a:r>
              <a:rPr lang="en-US" sz="1700" dirty="0" err="1"/>
              <a:t>webkit</a:t>
            </a:r>
            <a:r>
              <a:rPr lang="en-US" sz="1700" dirty="0"/>
              <a:t>/</a:t>
            </a:r>
            <a:r>
              <a:rPr lang="en-US" sz="1700" dirty="0" err="1"/>
              <a:t>WebView.html</a:t>
            </a:r>
            <a:endParaRPr lang="en-US" sz="1700" dirty="0"/>
          </a:p>
          <a:p>
            <a:pPr marL="496846" indent="-496846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Methods </a:t>
            </a:r>
            <a:r>
              <a:rPr lang="en-US" dirty="0"/>
              <a:t>to load desired web page</a:t>
            </a:r>
          </a:p>
          <a:p>
            <a:pPr marL="1049210" lvl="1" indent="-444170">
              <a:buSzPct val="45000"/>
              <a:buFont typeface="Wingdings" charset="0"/>
              <a:buChar char=""/>
              <a:tabLst>
                <a:tab pos="495300" algn="l"/>
                <a:tab pos="596900" algn="l"/>
                <a:tab pos="917575" algn="l"/>
                <a:tab pos="1417638" algn="l"/>
                <a:tab pos="1827213" algn="l"/>
                <a:tab pos="2236788" algn="l"/>
                <a:tab pos="2646363" algn="l"/>
                <a:tab pos="3057525" algn="l"/>
                <a:tab pos="3467100" algn="l"/>
                <a:tab pos="3876675" algn="l"/>
                <a:tab pos="4287838" algn="l"/>
                <a:tab pos="4697413" algn="l"/>
                <a:tab pos="5106988" algn="l"/>
                <a:tab pos="5516563" algn="l"/>
                <a:tab pos="5927725" algn="l"/>
                <a:tab pos="6337300" algn="l"/>
                <a:tab pos="6746875" algn="l"/>
                <a:tab pos="7156450" algn="l"/>
                <a:tab pos="7567613" algn="l"/>
                <a:tab pos="7977188" algn="l"/>
                <a:tab pos="8386763" algn="l"/>
              </a:tabLst>
            </a:pPr>
            <a:r>
              <a:rPr lang="en-US" sz="2300" dirty="0" err="1"/>
              <a:t>webView.</a:t>
            </a:r>
            <a:r>
              <a:rPr lang="en-US" sz="2300" i="1" dirty="0" err="1"/>
              <a:t>loadUrl</a:t>
            </a:r>
            <a:r>
              <a:rPr lang="en-US" sz="2300" dirty="0" smtClean="0"/>
              <a:t>(</a:t>
            </a:r>
            <a:r>
              <a:rPr lang="en-US" sz="1900" i="1" dirty="0" smtClean="0"/>
              <a:t>String</a:t>
            </a:r>
            <a:r>
              <a:rPr lang="en-US" sz="1900" dirty="0" smtClean="0"/>
              <a:t> </a:t>
            </a:r>
            <a:r>
              <a:rPr lang="en-US" sz="1900" dirty="0" err="1" smtClean="0"/>
              <a:t>url</a:t>
            </a:r>
            <a:r>
              <a:rPr lang="en-US" sz="2300" dirty="0" smtClean="0"/>
              <a:t>)</a:t>
            </a:r>
          </a:p>
          <a:p>
            <a:pPr marL="1448981" lvl="2" indent="-444170">
              <a:buSzPct val="45000"/>
              <a:buFont typeface="Wingdings" charset="0"/>
              <a:buChar char=""/>
              <a:tabLst>
                <a:tab pos="495300" algn="l"/>
                <a:tab pos="596900" algn="l"/>
                <a:tab pos="917575" algn="l"/>
                <a:tab pos="1417638" algn="l"/>
                <a:tab pos="1827213" algn="l"/>
                <a:tab pos="2236788" algn="l"/>
                <a:tab pos="2646363" algn="l"/>
                <a:tab pos="3057525" algn="l"/>
                <a:tab pos="3467100" algn="l"/>
                <a:tab pos="3876675" algn="l"/>
                <a:tab pos="4287838" algn="l"/>
                <a:tab pos="4697413" algn="l"/>
                <a:tab pos="5106988" algn="l"/>
                <a:tab pos="5516563" algn="l"/>
                <a:tab pos="5927725" algn="l"/>
                <a:tab pos="6337300" algn="l"/>
                <a:tab pos="6746875" algn="l"/>
                <a:tab pos="7156450" algn="l"/>
                <a:tab pos="7567613" algn="l"/>
                <a:tab pos="7977188" algn="l"/>
                <a:tab pos="8386763" algn="l"/>
              </a:tabLst>
            </a:pPr>
            <a:r>
              <a:rPr lang="en-US" sz="1900" dirty="0"/>
              <a:t>Request INTERNET permission in app’s Manifest file </a:t>
            </a:r>
            <a:r>
              <a:rPr lang="en-US" sz="1900" dirty="0" smtClean="0"/>
              <a:t>as necessary</a:t>
            </a:r>
          </a:p>
          <a:p>
            <a:pPr marL="1049210" lvl="1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sz="2300" dirty="0" err="1" smtClean="0"/>
              <a:t>webView.</a:t>
            </a:r>
            <a:r>
              <a:rPr lang="en-US" sz="2300" i="1" dirty="0" err="1" smtClean="0"/>
              <a:t>loadData</a:t>
            </a:r>
            <a:r>
              <a:rPr lang="en-US" sz="2300" dirty="0" smtClean="0"/>
              <a:t>(</a:t>
            </a:r>
            <a:r>
              <a:rPr lang="en-US" sz="1900" i="1" dirty="0" smtClean="0"/>
              <a:t>String</a:t>
            </a:r>
            <a:r>
              <a:rPr lang="en-US" sz="1900" dirty="0" smtClean="0"/>
              <a:t> data, </a:t>
            </a:r>
            <a:r>
              <a:rPr lang="en-US" sz="1900" i="1" dirty="0" smtClean="0"/>
              <a:t>String</a:t>
            </a:r>
            <a:r>
              <a:rPr lang="en-US" sz="1900" dirty="0" smtClean="0"/>
              <a:t> </a:t>
            </a:r>
            <a:r>
              <a:rPr lang="en-US" sz="1900" dirty="0" err="1" smtClean="0"/>
              <a:t>mimeType</a:t>
            </a:r>
            <a:r>
              <a:rPr lang="en-US" sz="1900" dirty="0" smtClean="0"/>
              <a:t>, </a:t>
            </a:r>
            <a:r>
              <a:rPr lang="en-US" sz="1900" i="1" dirty="0" smtClean="0"/>
              <a:t>String</a:t>
            </a:r>
            <a:r>
              <a:rPr lang="en-US" sz="1900" dirty="0" smtClean="0"/>
              <a:t> encoding</a:t>
            </a:r>
            <a:r>
              <a:rPr lang="en-US" sz="2300" dirty="0" smtClean="0"/>
              <a:t>)</a:t>
            </a:r>
          </a:p>
          <a:p>
            <a:pPr marL="1448981" lvl="2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sz="1900" dirty="0" smtClean="0"/>
              <a:t>Loads given data into the </a:t>
            </a:r>
            <a:r>
              <a:rPr lang="en-US" sz="1900" dirty="0" err="1" smtClean="0"/>
              <a:t>WebView</a:t>
            </a:r>
            <a:r>
              <a:rPr lang="en-US" sz="1900" dirty="0" smtClean="0"/>
              <a:t> using a ‘data://’ scheme </a:t>
            </a:r>
            <a:r>
              <a:rPr lang="en-US" sz="1900" dirty="0" err="1" smtClean="0"/>
              <a:t>url</a:t>
            </a:r>
            <a:endParaRPr lang="en-US" sz="1900" dirty="0" smtClean="0"/>
          </a:p>
          <a:p>
            <a:pPr marL="1448981" lvl="2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sz="1900" dirty="0" smtClean="0"/>
              <a:t>JavaScript’s same origin policy prevents a script running in a page loaded using this method from accessing content loaded using any other scheme, including ‘http://’; use </a:t>
            </a:r>
            <a:r>
              <a:rPr lang="en-US" sz="1900" dirty="0" err="1" smtClean="0"/>
              <a:t>loadDataWithBaseURL</a:t>
            </a:r>
            <a:r>
              <a:rPr lang="en-US" sz="1900" dirty="0" smtClean="0"/>
              <a:t>() to avoid this restriction</a:t>
            </a:r>
          </a:p>
          <a:p>
            <a:pPr marL="1004811" lvl="2" indent="0">
              <a:buSzPct val="45000"/>
              <a:buNone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sz="1900" dirty="0" smtClean="0"/>
              <a:t> </a:t>
            </a:r>
            <a:r>
              <a:rPr lang="en-US" sz="1500" dirty="0" smtClean="0"/>
              <a:t>e.g. </a:t>
            </a:r>
            <a:r>
              <a:rPr lang="en-US" sz="1500" dirty="0" err="1"/>
              <a:t>webview.loadData</a:t>
            </a:r>
            <a:r>
              <a:rPr lang="en-US" sz="1500" dirty="0" smtClean="0"/>
              <a:t>(</a:t>
            </a:r>
            <a:r>
              <a:rPr lang="en-US" sz="1500" dirty="0"/>
              <a:t>"&lt;html&gt;&lt;body</a:t>
            </a:r>
            <a:r>
              <a:rPr lang="en-US" sz="1500" dirty="0" smtClean="0"/>
              <a:t>&gt;You scored!&lt;</a:t>
            </a:r>
            <a:r>
              <a:rPr lang="en-US" sz="1500" dirty="0"/>
              <a:t>/body&gt;&lt;/html&gt;</a:t>
            </a:r>
            <a:r>
              <a:rPr lang="en-US" sz="1500" dirty="0" smtClean="0"/>
              <a:t>, </a:t>
            </a:r>
            <a:r>
              <a:rPr lang="en-US" sz="1500" dirty="0"/>
              <a:t>"text/html", null)</a:t>
            </a:r>
            <a:r>
              <a:rPr lang="en-US" sz="1500" dirty="0" smtClean="0"/>
              <a:t>;</a:t>
            </a:r>
            <a:endParaRPr lang="en-US" sz="2300" dirty="0" smtClean="0"/>
          </a:p>
        </p:txBody>
      </p:sp>
    </p:spTree>
    <p:extLst>
      <p:ext uri="{BB962C8B-B14F-4D97-AF65-F5344CB8AC3E}">
        <p14:creationId xmlns:p14="http://schemas.microsoft.com/office/powerpoint/2010/main" val="285862403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5" y="274544"/>
            <a:ext cx="8128000" cy="1042147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dirty="0" err="1" smtClean="0"/>
              <a:t>WebView</a:t>
            </a:r>
            <a:r>
              <a:rPr lang="en-US" dirty="0" smtClean="0"/>
              <a:t>, a </a:t>
            </a:r>
            <a:r>
              <a:rPr lang="en-US" i="1" dirty="0" smtClean="0"/>
              <a:t>View</a:t>
            </a:r>
            <a:r>
              <a:rPr lang="en-US" dirty="0" smtClean="0"/>
              <a:t> widget ...3</a:t>
            </a:r>
            <a:endParaRPr lang="en-US" dirty="0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4" y="1599646"/>
            <a:ext cx="8245527" cy="4796843"/>
          </a:xfrm>
          <a:ln/>
        </p:spPr>
        <p:txBody>
          <a:bodyPr>
            <a:normAutofit lnSpcReduction="10000"/>
          </a:bodyPr>
          <a:lstStyle/>
          <a:p>
            <a:pPr marL="0" indent="0">
              <a:buSzPct val="45000"/>
              <a:buNone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sz="1800" dirty="0" err="1"/>
              <a:t>JavaDocs</a:t>
            </a:r>
            <a:r>
              <a:rPr lang="en-US" sz="1800" dirty="0"/>
              <a:t>  http://</a:t>
            </a:r>
            <a:r>
              <a:rPr lang="en-US" sz="1800" dirty="0" err="1"/>
              <a:t>developer.android.com</a:t>
            </a:r>
            <a:r>
              <a:rPr lang="en-US" sz="1800" dirty="0"/>
              <a:t>/reference/android/</a:t>
            </a:r>
            <a:r>
              <a:rPr lang="en-US" sz="1800" dirty="0" err="1"/>
              <a:t>webkit</a:t>
            </a:r>
            <a:r>
              <a:rPr lang="en-US" sz="1800" dirty="0"/>
              <a:t>/</a:t>
            </a:r>
            <a:r>
              <a:rPr lang="en-US" sz="1800" dirty="0" err="1"/>
              <a:t>WebView.html</a:t>
            </a:r>
            <a:endParaRPr lang="en-US" sz="1800" dirty="0"/>
          </a:p>
          <a:p>
            <a:pPr marL="496846" indent="-496846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Customization of behavior by helper classes</a:t>
            </a:r>
            <a:endParaRPr lang="en-US" dirty="0"/>
          </a:p>
          <a:p>
            <a:pPr marL="1049210" lvl="1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err="1" smtClean="0"/>
              <a:t>WebViewClient</a:t>
            </a:r>
            <a:endParaRPr lang="en-US" dirty="0"/>
          </a:p>
          <a:p>
            <a:pPr marL="1448981" lvl="2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Pertains to rendering of content</a:t>
            </a:r>
          </a:p>
          <a:p>
            <a:pPr marL="1905859" lvl="3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e.g</a:t>
            </a:r>
            <a:r>
              <a:rPr lang="en-US" dirty="0"/>
              <a:t>. </a:t>
            </a:r>
            <a:r>
              <a:rPr lang="en-US" i="1" dirty="0" err="1" smtClean="0"/>
              <a:t>onPageFinished</a:t>
            </a:r>
            <a:r>
              <a:rPr lang="en-US" dirty="0" smtClean="0"/>
              <a:t>(</a:t>
            </a:r>
            <a:r>
              <a:rPr lang="en-US" dirty="0" err="1" smtClean="0"/>
              <a:t>WebView</a:t>
            </a:r>
            <a:r>
              <a:rPr lang="en-US" dirty="0" smtClean="0"/>
              <a:t>, String)  callback</a:t>
            </a:r>
          </a:p>
          <a:p>
            <a:pPr marL="1448981" lvl="2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Can also intercept URL loading: ask system browser to load </a:t>
            </a:r>
            <a:r>
              <a:rPr lang="en-US" dirty="0" err="1" smtClean="0"/>
              <a:t>url</a:t>
            </a:r>
            <a:r>
              <a:rPr lang="en-US" dirty="0" smtClean="0"/>
              <a:t> instead of loading in the </a:t>
            </a:r>
            <a:r>
              <a:rPr lang="en-US" dirty="0" err="1" smtClean="0"/>
              <a:t>WebView</a:t>
            </a:r>
            <a:endParaRPr lang="en-US" dirty="0" smtClean="0"/>
          </a:p>
          <a:p>
            <a:pPr marL="1905859" lvl="3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i="1" dirty="0" err="1"/>
              <a:t>shouldOverrideUrlLoading</a:t>
            </a:r>
            <a:r>
              <a:rPr lang="en-US" dirty="0"/>
              <a:t>(</a:t>
            </a:r>
            <a:r>
              <a:rPr lang="en-US" dirty="0" err="1"/>
              <a:t>WebView</a:t>
            </a:r>
            <a:r>
              <a:rPr lang="en-US" dirty="0"/>
              <a:t>, String) </a:t>
            </a:r>
            <a:r>
              <a:rPr lang="en-US" dirty="0" smtClean="0"/>
              <a:t> callback</a:t>
            </a:r>
          </a:p>
          <a:p>
            <a:pPr marL="1049210" lvl="1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err="1"/>
              <a:t>WebChromeClient</a:t>
            </a:r>
            <a:endParaRPr lang="en-US" dirty="0"/>
          </a:p>
          <a:p>
            <a:pPr marL="1448981" lvl="2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/>
              <a:t>Pertains to browser UI, e.g. reporting a JavaScript console message</a:t>
            </a:r>
          </a:p>
          <a:p>
            <a:pPr marL="1905859" lvl="3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i="1" dirty="0" err="1"/>
              <a:t>onConsoleMessage</a:t>
            </a:r>
            <a:r>
              <a:rPr lang="en-US" dirty="0"/>
              <a:t>(</a:t>
            </a:r>
            <a:r>
              <a:rPr lang="en-US" dirty="0" err="1"/>
              <a:t>ConsoleMessage</a:t>
            </a:r>
            <a:r>
              <a:rPr lang="en-US" dirty="0"/>
              <a:t>)  callback</a:t>
            </a:r>
          </a:p>
          <a:p>
            <a:pPr marL="605040" lvl="1" indent="0">
              <a:buSzPct val="45000"/>
              <a:buNone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endParaRPr lang="en-US" sz="2300" dirty="0"/>
          </a:p>
        </p:txBody>
      </p:sp>
    </p:spTree>
    <p:extLst>
      <p:ext uri="{BB962C8B-B14F-4D97-AF65-F5344CB8AC3E}">
        <p14:creationId xmlns:p14="http://schemas.microsoft.com/office/powerpoint/2010/main" val="5045792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5" y="274544"/>
            <a:ext cx="8128000" cy="1042147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dirty="0" err="1" smtClean="0"/>
              <a:t>WebView</a:t>
            </a:r>
            <a:r>
              <a:rPr lang="en-US" dirty="0" smtClean="0"/>
              <a:t>, a </a:t>
            </a:r>
            <a:r>
              <a:rPr lang="en-US" i="1" dirty="0" smtClean="0"/>
              <a:t>View</a:t>
            </a:r>
            <a:r>
              <a:rPr lang="en-US" dirty="0" smtClean="0"/>
              <a:t> widget ...4</a:t>
            </a:r>
            <a:endParaRPr lang="en-US" dirty="0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4" y="1599646"/>
            <a:ext cx="8222009" cy="4619625"/>
          </a:xfrm>
          <a:ln/>
        </p:spPr>
        <p:txBody>
          <a:bodyPr>
            <a:normAutofit/>
          </a:bodyPr>
          <a:lstStyle/>
          <a:p>
            <a:pPr marL="496846" indent="-496846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Customization of behavior (continued)</a:t>
            </a:r>
            <a:endParaRPr lang="en-US" dirty="0"/>
          </a:p>
          <a:p>
            <a:pPr marL="1049210" lvl="1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err="1" smtClean="0"/>
              <a:t>WebSettings</a:t>
            </a:r>
            <a:endParaRPr lang="en-US" dirty="0" smtClean="0"/>
          </a:p>
          <a:p>
            <a:pPr marL="1448981" lvl="2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Manages settings for the </a:t>
            </a:r>
            <a:r>
              <a:rPr lang="en-US" dirty="0" err="1" smtClean="0"/>
              <a:t>WebView</a:t>
            </a:r>
            <a:endParaRPr lang="en-US" dirty="0" smtClean="0"/>
          </a:p>
          <a:p>
            <a:pPr marL="1448981" lvl="2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e.g. Enabling JavaScript execution</a:t>
            </a:r>
          </a:p>
          <a:p>
            <a:pPr marL="1905859" lvl="3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i="1" dirty="0" err="1" smtClean="0"/>
              <a:t>setJavaScriptEnabled</a:t>
            </a:r>
            <a:r>
              <a:rPr lang="en-US" dirty="0" smtClean="0"/>
              <a:t>(</a:t>
            </a:r>
            <a:r>
              <a:rPr lang="en-US" dirty="0" err="1" smtClean="0"/>
              <a:t>boolean</a:t>
            </a:r>
            <a:r>
              <a:rPr lang="en-US" dirty="0" smtClean="0"/>
              <a:t>)  setter</a:t>
            </a:r>
            <a:endParaRPr lang="en-US" dirty="0"/>
          </a:p>
          <a:p>
            <a:pPr marL="1049210" lvl="1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/>
              <a:t>Injecting Java objects into the </a:t>
            </a:r>
            <a:r>
              <a:rPr lang="en-US" dirty="0" err="1" smtClean="0"/>
              <a:t>WebView</a:t>
            </a:r>
            <a:endParaRPr lang="en-US" dirty="0" smtClean="0"/>
          </a:p>
          <a:p>
            <a:pPr marL="1448981" lvl="2" indent="-444170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err="1" smtClean="0"/>
              <a:t>WebView.</a:t>
            </a:r>
            <a:r>
              <a:rPr lang="en-US" i="1" dirty="0" err="1" smtClean="0">
                <a:solidFill>
                  <a:srgbClr val="1A1A1A"/>
                </a:solidFill>
                <a:latin typeface="Times New Roman" charset="0"/>
                <a:cs typeface="Times New Roman" charset="0"/>
              </a:rPr>
              <a:t>addJavascriptInterface</a:t>
            </a:r>
            <a:r>
              <a:rPr lang="en-US" dirty="0">
                <a:solidFill>
                  <a:srgbClr val="1A1A1A"/>
                </a:solidFill>
                <a:latin typeface="Times New Roman" charset="0"/>
                <a:cs typeface="Times New Roman" charset="0"/>
              </a:rPr>
              <a:t>(</a:t>
            </a:r>
            <a:r>
              <a:rPr lang="en-US" i="1" dirty="0" smtClean="0">
                <a:solidFill>
                  <a:srgbClr val="1A1A1A"/>
                </a:solidFill>
                <a:latin typeface="Times New Roman" charset="0"/>
                <a:cs typeface="Times New Roman" charset="0"/>
              </a:rPr>
              <a:t>Object</a:t>
            </a:r>
            <a:r>
              <a:rPr lang="en-US" dirty="0" smtClean="0">
                <a:solidFill>
                  <a:srgbClr val="1A1A1A"/>
                </a:solidFill>
                <a:latin typeface="Times New Roman" charset="0"/>
                <a:cs typeface="Times New Roman" charset="0"/>
              </a:rPr>
              <a:t> </a:t>
            </a:r>
            <a:r>
              <a:rPr lang="en-US" dirty="0" err="1" smtClean="0">
                <a:solidFill>
                  <a:srgbClr val="1A1A1A"/>
                </a:solidFill>
                <a:latin typeface="Times New Roman" charset="0"/>
                <a:cs typeface="Times New Roman" charset="0"/>
              </a:rPr>
              <a:t>javaObject</a:t>
            </a:r>
            <a:r>
              <a:rPr lang="en-US" dirty="0" smtClean="0">
                <a:solidFill>
                  <a:srgbClr val="1A1A1A"/>
                </a:solidFill>
                <a:latin typeface="Times New Roman" charset="0"/>
                <a:cs typeface="Times New Roman" charset="0"/>
              </a:rPr>
              <a:t>, </a:t>
            </a:r>
            <a:r>
              <a:rPr lang="en-US" i="1" dirty="0" smtClean="0">
                <a:solidFill>
                  <a:srgbClr val="1A1A1A"/>
                </a:solidFill>
                <a:latin typeface="Times New Roman" charset="0"/>
                <a:cs typeface="Times New Roman" charset="0"/>
              </a:rPr>
              <a:t>String</a:t>
            </a:r>
            <a:r>
              <a:rPr lang="en-US" dirty="0" smtClean="0">
                <a:solidFill>
                  <a:srgbClr val="1A1A1A"/>
                </a:solidFill>
                <a:latin typeface="Times New Roman" charset="0"/>
                <a:cs typeface="Times New Roman" charset="0"/>
              </a:rPr>
              <a:t> name)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99228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 err="1"/>
              <a:t>WebView</a:t>
            </a:r>
            <a:r>
              <a:rPr lang="en-US" kern="1200" dirty="0"/>
              <a:t> </a:t>
            </a:r>
            <a:r>
              <a:rPr lang="en-US" kern="1200" dirty="0" smtClean="0"/>
              <a:t>FAQ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kern="1200" dirty="0" smtClean="0"/>
              <a:t>Will the new </a:t>
            </a:r>
            <a:r>
              <a:rPr lang="en-US" kern="1200" dirty="0" err="1" smtClean="0"/>
              <a:t>WebView</a:t>
            </a:r>
            <a:r>
              <a:rPr lang="en-US" kern="1200" dirty="0" smtClean="0"/>
              <a:t> auto-update?</a:t>
            </a:r>
            <a:endParaRPr lang="en-US" kern="1200" dirty="0"/>
          </a:p>
          <a:p>
            <a:pPr lvl="1">
              <a:buSzPts val="1400"/>
              <a:buFont typeface="Wingdings"/>
              <a:buChar char=""/>
            </a:pPr>
            <a:r>
              <a:rPr lang="en-US" kern="1200" dirty="0" smtClean="0"/>
              <a:t>Yes, </a:t>
            </a:r>
            <a:r>
              <a:rPr lang="en-US" kern="1200" dirty="0" err="1" smtClean="0"/>
              <a:t>WebView</a:t>
            </a:r>
            <a:r>
              <a:rPr lang="en-US" kern="1200" dirty="0" smtClean="0"/>
              <a:t> will auto-update for mobile devices with Android 5.0 Lollipop and above</a:t>
            </a:r>
          </a:p>
          <a:p>
            <a:pPr lvl="2">
              <a:buSzPts val="1400"/>
              <a:buFont typeface="Wingdings"/>
              <a:buChar char=""/>
            </a:pPr>
            <a:r>
              <a:rPr lang="en-US" kern="1200" dirty="0" smtClean="0"/>
              <a:t>Use the beta channel for the </a:t>
            </a:r>
            <a:r>
              <a:rPr lang="en-US" kern="1200" dirty="0" err="1" smtClean="0"/>
              <a:t>WebView</a:t>
            </a:r>
            <a:r>
              <a:rPr lang="en-US" kern="1200" dirty="0" smtClean="0"/>
              <a:t> to test the latest beta version in your app before that version </a:t>
            </a:r>
            <a:r>
              <a:rPr lang="en-US" dirty="0" smtClean="0"/>
              <a:t>rolls out to your users</a:t>
            </a:r>
          </a:p>
          <a:p>
            <a:pPr lvl="2">
              <a:buSzPts val="1400"/>
              <a:buFont typeface="Wingdings"/>
              <a:buChar char=""/>
            </a:pPr>
            <a:r>
              <a:rPr lang="en-US" dirty="0" smtClean="0"/>
              <a:t>See this Android Developer blog post</a:t>
            </a:r>
          </a:p>
          <a:p>
            <a:pPr marL="913760" lvl="2" indent="0">
              <a:buSzPts val="1400"/>
              <a:buNone/>
            </a:pPr>
            <a:r>
              <a:rPr lang="en-US" sz="1500" dirty="0"/>
              <a:t>http://android-</a:t>
            </a:r>
            <a:r>
              <a:rPr lang="en-US" sz="1500" dirty="0" err="1"/>
              <a:t>developers.blogspot.com</a:t>
            </a:r>
            <a:r>
              <a:rPr lang="en-US" sz="1500" dirty="0"/>
              <a:t>/2015/02/beta-channel-for-android-</a:t>
            </a:r>
            <a:r>
              <a:rPr lang="en-US" sz="1500" dirty="0" err="1"/>
              <a:t>webview.html</a:t>
            </a:r>
            <a:endParaRPr lang="en-US" sz="1500" kern="1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39235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kern="1200" dirty="0" err="1"/>
              <a:t>WebView</a:t>
            </a:r>
            <a:r>
              <a:rPr lang="en-US" kern="1200" dirty="0"/>
              <a:t> </a:t>
            </a:r>
            <a:r>
              <a:rPr lang="en-US" kern="1200" dirty="0" smtClean="0"/>
              <a:t>FAQ …2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kern="1200" dirty="0" smtClean="0"/>
              <a:t>Does the new </a:t>
            </a:r>
            <a:r>
              <a:rPr lang="en-US" kern="1200" dirty="0" err="1" smtClean="0"/>
              <a:t>WebView</a:t>
            </a:r>
            <a:r>
              <a:rPr lang="en-US" kern="1200" dirty="0" smtClean="0"/>
              <a:t> have feature parity with Chrome for Android?</a:t>
            </a:r>
            <a:endParaRPr lang="en-US" kern="1200" dirty="0"/>
          </a:p>
          <a:p>
            <a:pPr lvl="1">
              <a:buSzPts val="1400"/>
              <a:buFont typeface="Wingdings"/>
              <a:buChar char=""/>
            </a:pPr>
            <a:r>
              <a:rPr lang="en-US" dirty="0"/>
              <a:t>For the most part, features that work in Chrome for Android should work in the new </a:t>
            </a:r>
            <a:r>
              <a:rPr lang="en-US" dirty="0" err="1" smtClean="0"/>
              <a:t>WebView</a:t>
            </a:r>
            <a:endParaRPr lang="en-US" dirty="0" smtClean="0"/>
          </a:p>
          <a:p>
            <a:pPr lvl="2">
              <a:buSzPts val="1400"/>
              <a:buFont typeface="Wingdings"/>
              <a:buChar char=""/>
            </a:pPr>
            <a:r>
              <a:rPr lang="en-US" dirty="0" smtClean="0"/>
              <a:t>See Chrome for Android – Overview page</a:t>
            </a:r>
          </a:p>
          <a:p>
            <a:pPr marL="913760" lvl="2" indent="0">
              <a:buSzPts val="1400"/>
              <a:buNone/>
            </a:pPr>
            <a:r>
              <a:rPr lang="en-US" sz="2200" dirty="0"/>
              <a:t>https://</a:t>
            </a:r>
            <a:r>
              <a:rPr lang="en-US" sz="2200" dirty="0" err="1"/>
              <a:t>developer.chrome.com</a:t>
            </a:r>
            <a:r>
              <a:rPr lang="en-US" sz="2200" dirty="0"/>
              <a:t>/</a:t>
            </a:r>
            <a:r>
              <a:rPr lang="en-US" sz="2200" dirty="0" err="1"/>
              <a:t>multidevice</a:t>
            </a:r>
            <a:r>
              <a:rPr lang="en-US" sz="2200" dirty="0"/>
              <a:t>/android/</a:t>
            </a:r>
            <a:r>
              <a:rPr lang="en-US" sz="2200" dirty="0" smtClean="0"/>
              <a:t>overview</a:t>
            </a:r>
          </a:p>
          <a:p>
            <a:pPr lvl="1">
              <a:buSzPts val="1400"/>
              <a:buFont typeface="Wingdings"/>
              <a:buChar char=""/>
            </a:pPr>
            <a:r>
              <a:rPr lang="en-US" kern="1200" dirty="0" smtClean="0"/>
              <a:t>Chrome for Android supports a few features which aren’t enabled in the </a:t>
            </a:r>
            <a:r>
              <a:rPr lang="en-US" kern="1200" dirty="0" err="1" smtClean="0"/>
              <a:t>WebView</a:t>
            </a:r>
            <a:r>
              <a:rPr lang="en-US" kern="1200" dirty="0" smtClean="0"/>
              <a:t>, including</a:t>
            </a:r>
          </a:p>
          <a:p>
            <a:pPr lvl="2">
              <a:buSzPts val="1400"/>
              <a:buFont typeface="Wingdings"/>
              <a:buChar char=""/>
            </a:pPr>
            <a:r>
              <a:rPr lang="en-US" dirty="0" err="1" smtClean="0"/>
              <a:t>Fullscreen</a:t>
            </a:r>
            <a:r>
              <a:rPr lang="en-US" dirty="0" smtClean="0"/>
              <a:t> API</a:t>
            </a:r>
          </a:p>
          <a:p>
            <a:pPr lvl="2">
              <a:buSzPts val="1400"/>
              <a:buFont typeface="Wingdings"/>
              <a:buChar char=""/>
            </a:pPr>
            <a:r>
              <a:rPr lang="en-US" kern="1200" dirty="0" err="1" smtClean="0"/>
              <a:t>Filesystem</a:t>
            </a:r>
            <a:r>
              <a:rPr lang="en-US" kern="1200" dirty="0" smtClean="0"/>
              <a:t> API and </a:t>
            </a:r>
            <a:r>
              <a:rPr lang="en-US" dirty="0"/>
              <a:t>File input type </a:t>
            </a:r>
            <a:r>
              <a:rPr lang="en-US" kern="1200" dirty="0" smtClean="0"/>
              <a:t>(Chrome specific/only)</a:t>
            </a:r>
          </a:p>
          <a:p>
            <a:pPr marL="913760" lvl="2" indent="0">
              <a:buSzPts val="1400"/>
              <a:buNone/>
            </a:pPr>
            <a:r>
              <a:rPr lang="en-US" sz="2200" dirty="0" smtClean="0"/>
              <a:t>https</a:t>
            </a:r>
            <a:r>
              <a:rPr lang="en-US" sz="2200" dirty="0"/>
              <a:t>://</a:t>
            </a:r>
            <a:r>
              <a:rPr lang="en-US" sz="2200" dirty="0" err="1"/>
              <a:t>developer.chrome.com</a:t>
            </a:r>
            <a:r>
              <a:rPr lang="en-US" sz="2200" dirty="0"/>
              <a:t>/</a:t>
            </a:r>
            <a:r>
              <a:rPr lang="en-US" sz="2200" dirty="0" err="1"/>
              <a:t>multidevice</a:t>
            </a:r>
            <a:r>
              <a:rPr lang="en-US" sz="2200" dirty="0"/>
              <a:t>/</a:t>
            </a:r>
            <a:r>
              <a:rPr lang="en-US" sz="2200" dirty="0" err="1"/>
              <a:t>webview</a:t>
            </a:r>
            <a:r>
              <a:rPr lang="en-US" sz="2200" dirty="0"/>
              <a:t>/overview</a:t>
            </a:r>
          </a:p>
        </p:txBody>
      </p:sp>
    </p:spTree>
    <p:extLst>
      <p:ext uri="{BB962C8B-B14F-4D97-AF65-F5344CB8AC3E}">
        <p14:creationId xmlns:p14="http://schemas.microsoft.com/office/powerpoint/2010/main" val="319984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(New) </a:t>
            </a:r>
            <a:r>
              <a:rPr lang="en-US" dirty="0" err="1" smtClean="0"/>
              <a:t>WebView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Since Android 4.4 </a:t>
            </a:r>
            <a:r>
              <a:rPr lang="en-US" dirty="0" err="1" smtClean="0"/>
              <a:t>KitKat</a:t>
            </a:r>
            <a:r>
              <a:rPr lang="en-US" dirty="0" smtClean="0"/>
              <a:t> (API 19), </a:t>
            </a:r>
            <a:r>
              <a:rPr lang="en-US" dirty="0" err="1" smtClean="0"/>
              <a:t>WebView</a:t>
            </a:r>
            <a:r>
              <a:rPr lang="en-US" dirty="0" smtClean="0"/>
              <a:t> is based on the Chromium open source project</a:t>
            </a:r>
          </a:p>
          <a:p>
            <a:r>
              <a:rPr lang="en-US" dirty="0" smtClean="0"/>
              <a:t>Now includes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pdated version of the V8 JavaScript engine</a:t>
            </a:r>
          </a:p>
          <a:p>
            <a:pPr lvl="1"/>
            <a:r>
              <a:rPr lang="en-US" dirty="0" smtClean="0"/>
              <a:t>Support for modern web standards</a:t>
            </a:r>
          </a:p>
          <a:p>
            <a:pPr lvl="1"/>
            <a:r>
              <a:rPr lang="en-US" dirty="0" smtClean="0"/>
              <a:t>Same rendering engine as Chrome for Android</a:t>
            </a:r>
          </a:p>
          <a:p>
            <a:pPr marL="741363" lvl="2" indent="0">
              <a:buNone/>
            </a:pPr>
            <a:r>
              <a:rPr lang="en-US" sz="2200" dirty="0"/>
              <a:t>https://</a:t>
            </a:r>
            <a:r>
              <a:rPr lang="en-US" sz="2200" dirty="0" err="1"/>
              <a:t>developer.chrome.com</a:t>
            </a:r>
            <a:r>
              <a:rPr lang="en-US" sz="2200" dirty="0"/>
              <a:t>/</a:t>
            </a:r>
            <a:r>
              <a:rPr lang="en-US" sz="2200" dirty="0" err="1"/>
              <a:t>multidevice</a:t>
            </a:r>
            <a:r>
              <a:rPr lang="en-US" sz="2200" dirty="0"/>
              <a:t>/android/overview</a:t>
            </a:r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33379975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WebView</a:t>
            </a:r>
            <a:r>
              <a:rPr lang="en-US" dirty="0"/>
              <a:t> FAQ …</a:t>
            </a:r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6045" y="1599640"/>
            <a:ext cx="8230755" cy="4419320"/>
          </a:xfrm>
        </p:spPr>
        <p:txBody>
          <a:bodyPr/>
          <a:lstStyle/>
          <a:p>
            <a:pPr marL="0" indent="0">
              <a:buSzPts val="1400"/>
              <a:buNone/>
            </a:pPr>
            <a:r>
              <a:rPr lang="en-US" kern="1200" dirty="0" smtClean="0"/>
              <a:t>What hardware </a:t>
            </a:r>
            <a:r>
              <a:rPr lang="en-US" kern="1200" dirty="0"/>
              <a:t>sensor </a:t>
            </a:r>
            <a:r>
              <a:rPr lang="en-US" dirty="0"/>
              <a:t>HTML5 APIs </a:t>
            </a:r>
            <a:r>
              <a:rPr lang="en-US" kern="1200" dirty="0" smtClean="0"/>
              <a:t>are available to the new </a:t>
            </a:r>
            <a:r>
              <a:rPr lang="en-US" kern="1200" dirty="0" err="1" smtClean="0"/>
              <a:t>WebView</a:t>
            </a:r>
            <a:r>
              <a:rPr lang="en-US" kern="1200" dirty="0" smtClean="0"/>
              <a:t>?</a:t>
            </a:r>
            <a:endParaRPr lang="en-US" kern="1200" dirty="0"/>
          </a:p>
          <a:p>
            <a:pPr lvl="1">
              <a:buSzPts val="1100"/>
              <a:buFont typeface="Wingdings"/>
              <a:buChar char=""/>
            </a:pPr>
            <a:r>
              <a:rPr lang="en-US" kern="1200" dirty="0" err="1" smtClean="0"/>
              <a:t>Geolocation</a:t>
            </a:r>
            <a:r>
              <a:rPr lang="en-US" kern="1200" dirty="0" smtClean="0"/>
              <a:t> API (as of </a:t>
            </a:r>
            <a:r>
              <a:rPr lang="en-US" kern="1200" dirty="0" err="1" smtClean="0"/>
              <a:t>WebView</a:t>
            </a:r>
            <a:r>
              <a:rPr lang="en-US" kern="1200" dirty="0" smtClean="0"/>
              <a:t> v33)</a:t>
            </a:r>
            <a:endParaRPr lang="en-US" kern="1200" dirty="0"/>
          </a:p>
          <a:p>
            <a:pPr lvl="1">
              <a:buSzPts val="1100"/>
              <a:buFont typeface="Wingdings"/>
              <a:buChar char=""/>
            </a:pPr>
            <a:r>
              <a:rPr lang="en-US" kern="1200" dirty="0"/>
              <a:t>Vibration </a:t>
            </a:r>
            <a:r>
              <a:rPr lang="en-US" dirty="0"/>
              <a:t>API (as of </a:t>
            </a:r>
            <a:r>
              <a:rPr lang="en-US" dirty="0" err="1"/>
              <a:t>WebView</a:t>
            </a:r>
            <a:r>
              <a:rPr lang="en-US" dirty="0"/>
              <a:t> v33)</a:t>
            </a:r>
            <a:endParaRPr lang="en-US" kern="1200" dirty="0" smtClean="0"/>
          </a:p>
          <a:p>
            <a:pPr marL="0" indent="0">
              <a:buSzPts val="1400"/>
              <a:buNone/>
            </a:pPr>
            <a:r>
              <a:rPr lang="en-US" dirty="0"/>
              <a:t>Does </a:t>
            </a:r>
            <a:r>
              <a:rPr lang="en-US" dirty="0" err="1"/>
              <a:t>WebView</a:t>
            </a:r>
            <a:r>
              <a:rPr lang="en-US" dirty="0"/>
              <a:t> support Chrome Apps </a:t>
            </a:r>
            <a:r>
              <a:rPr lang="en-US" dirty="0" smtClean="0"/>
              <a:t>APIs?</a:t>
            </a:r>
            <a:endParaRPr lang="en-US" dirty="0"/>
          </a:p>
          <a:p>
            <a:pPr lvl="1">
              <a:buSzPts val="1200"/>
              <a:buFont typeface="Wingdings"/>
              <a:buChar char=""/>
            </a:pPr>
            <a:r>
              <a:rPr lang="en-US" dirty="0"/>
              <a:t>The Chrome Apps platform is not yet supported on Android (as far as I know)</a:t>
            </a:r>
          </a:p>
          <a:p>
            <a:pPr marL="0" indent="0">
              <a:buSzPts val="1100"/>
              <a:buNone/>
            </a:pPr>
            <a:endParaRPr lang="en-US" kern="12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2315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ext Box 1"/>
          <p:cNvSpPr txBox="1">
            <a:spLocks noChangeArrowheads="1"/>
          </p:cNvSpPr>
          <p:nvPr/>
        </p:nvSpPr>
        <p:spPr bwMode="auto">
          <a:xfrm>
            <a:off x="456045" y="274547"/>
            <a:ext cx="8174182" cy="10869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 dirty="0">
                <a:solidFill>
                  <a:srgbClr val="000000"/>
                </a:solidFill>
              </a:rPr>
              <a:t>Hybrid Android App </a:t>
            </a:r>
            <a:r>
              <a:rPr lang="en-US" sz="4500" dirty="0" smtClean="0">
                <a:solidFill>
                  <a:srgbClr val="000000"/>
                </a:solidFill>
              </a:rPr>
              <a:t>Basics</a:t>
            </a:r>
            <a:endParaRPr lang="en-US" sz="4500" dirty="0">
              <a:solidFill>
                <a:srgbClr val="000000"/>
              </a:solidFill>
            </a:endParaRP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6045" y="1599640"/>
            <a:ext cx="8174182" cy="4843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42900" indent="-285750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143000" indent="-48418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735138" indent="-422275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19"/>
              </a:spcBef>
            </a:pPr>
            <a:r>
              <a:rPr lang="en-US" sz="3200" dirty="0" smtClean="0">
                <a:solidFill>
                  <a:srgbClr val="000000"/>
                </a:solidFill>
              </a:rPr>
              <a:t>Android Studio’s app/</a:t>
            </a:r>
            <a:r>
              <a:rPr lang="en-US" sz="3200" dirty="0" err="1" smtClean="0">
                <a:solidFill>
                  <a:srgbClr val="000000"/>
                </a:solidFill>
              </a:rPr>
              <a:t>build.gradle</a:t>
            </a:r>
            <a:endParaRPr lang="en-US" sz="3200" dirty="0">
              <a:solidFill>
                <a:srgbClr val="000000"/>
              </a:solidFill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android {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008080"/>
                </a:solidFill>
                <a:latin typeface="Monaco" charset="0"/>
                <a:cs typeface="Monaco" charset="0"/>
              </a:rPr>
              <a:t>compileSdkVersion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21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008080"/>
                </a:solidFill>
                <a:latin typeface="Monaco" charset="0"/>
                <a:cs typeface="Monaco" charset="0"/>
              </a:rPr>
              <a:t>buildToolsVersion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smtClean="0">
                <a:solidFill>
                  <a:srgbClr val="008080"/>
                </a:solidFill>
                <a:latin typeface="Monaco" charset="0"/>
                <a:cs typeface="Monaco" charset="0"/>
              </a:rPr>
              <a:t>”21.1.1"</a:t>
            </a:r>
            <a:endParaRPr lang="en-US" sz="1400" dirty="0">
              <a:solidFill>
                <a:srgbClr val="008080"/>
              </a:solidFill>
              <a:latin typeface="Monaco" charset="0"/>
              <a:cs typeface="Monaco" charset="0"/>
            </a:endParaRPr>
          </a:p>
          <a:p>
            <a:pPr>
              <a:spcBef>
                <a:spcPts val="819"/>
              </a:spcBef>
            </a:pPr>
            <a:endParaRPr lang="en-US" sz="1400" dirty="0">
              <a:solidFill>
                <a:srgbClr val="008080"/>
              </a:solidFill>
              <a:latin typeface="Monaco" charset="0"/>
              <a:cs typeface="Monaco" charset="0"/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008080"/>
                </a:solidFill>
                <a:latin typeface="Monaco" charset="0"/>
                <a:cs typeface="Monaco" charset="0"/>
              </a:rPr>
              <a:t>defaultConfig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{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 err="1">
                <a:solidFill>
                  <a:srgbClr val="008080"/>
                </a:solidFill>
                <a:latin typeface="Monaco" charset="0"/>
                <a:cs typeface="Monaco" charset="0"/>
              </a:rPr>
              <a:t>applicationId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"</a:t>
            </a:r>
            <a:r>
              <a:rPr lang="en-US" sz="1400" dirty="0" err="1">
                <a:solidFill>
                  <a:srgbClr val="008080"/>
                </a:solidFill>
                <a:latin typeface="Monaco" charset="0"/>
                <a:cs typeface="Monaco" charset="0"/>
              </a:rPr>
              <a:t>com.example.demohybridmymblorgnzr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 err="1">
                <a:solidFill>
                  <a:srgbClr val="FF0000"/>
                </a:solidFill>
                <a:latin typeface="Monaco" charset="0"/>
                <a:cs typeface="Monaco" charset="0"/>
              </a:rPr>
              <a:t>minSdkVersion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21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 err="1">
                <a:solidFill>
                  <a:srgbClr val="008080"/>
                </a:solidFill>
                <a:latin typeface="Monaco" charset="0"/>
                <a:cs typeface="Monaco" charset="0"/>
              </a:rPr>
              <a:t>targetSdkVersion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21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smtClean="0">
                <a:solidFill>
                  <a:srgbClr val="008080"/>
                </a:solidFill>
                <a:latin typeface="Monaco" charset="0"/>
                <a:cs typeface="Monaco" charset="0"/>
              </a:rPr>
              <a:t>}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	</a:t>
            </a:r>
            <a:r>
              <a:rPr lang="en-US" sz="1400" dirty="0" smtClean="0">
                <a:solidFill>
                  <a:srgbClr val="008080"/>
                </a:solidFill>
                <a:latin typeface="Monaco" charset="0"/>
                <a:cs typeface="Monaco" charset="0"/>
              </a:rPr>
              <a:t> ...</a:t>
            </a:r>
          </a:p>
          <a:p>
            <a:pPr lvl="1">
              <a:spcBef>
                <a:spcPts val="707"/>
              </a:spcBef>
              <a:buSzPct val="45000"/>
              <a:buFont typeface="Wingdings" charset="0"/>
              <a:buChar char=""/>
            </a:pPr>
            <a:r>
              <a:rPr lang="en-US" sz="2500" dirty="0">
                <a:solidFill>
                  <a:srgbClr val="000000"/>
                </a:solidFill>
                <a:cs typeface="Monaco" charset="0"/>
              </a:rPr>
              <a:t>Set </a:t>
            </a:r>
            <a:r>
              <a:rPr lang="en-US" sz="2500" dirty="0" err="1">
                <a:solidFill>
                  <a:srgbClr val="000000"/>
                </a:solidFill>
                <a:cs typeface="Monaco" charset="0"/>
              </a:rPr>
              <a:t>minSdkVersion</a:t>
            </a:r>
            <a:r>
              <a:rPr lang="en-US" sz="2500" dirty="0">
                <a:solidFill>
                  <a:srgbClr val="000000"/>
                </a:solidFill>
                <a:cs typeface="Monaco" charset="0"/>
              </a:rPr>
              <a:t> to API 19 and above if intend to support </a:t>
            </a:r>
            <a:r>
              <a:rPr lang="en-US" sz="2500" i="1" dirty="0">
                <a:solidFill>
                  <a:srgbClr val="000000"/>
                </a:solidFill>
                <a:cs typeface="Monaco" charset="0"/>
              </a:rPr>
              <a:t>only</a:t>
            </a:r>
            <a:r>
              <a:rPr lang="en-US" sz="2500" dirty="0">
                <a:solidFill>
                  <a:srgbClr val="000000"/>
                </a:solidFill>
                <a:cs typeface="Monaco" charset="0"/>
              </a:rPr>
              <a:t> the Chromium-based </a:t>
            </a:r>
            <a:r>
              <a:rPr lang="en-US" sz="2500" dirty="0" err="1" smtClean="0">
                <a:solidFill>
                  <a:srgbClr val="000000"/>
                </a:solidFill>
                <a:cs typeface="Monaco" charset="0"/>
              </a:rPr>
              <a:t>WebView</a:t>
            </a:r>
            <a:endParaRPr lang="en-US" sz="2500" dirty="0">
              <a:solidFill>
                <a:srgbClr val="000000"/>
              </a:solidFill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319834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ext Box 1"/>
          <p:cNvSpPr txBox="1">
            <a:spLocks noChangeArrowheads="1"/>
          </p:cNvSpPr>
          <p:nvPr/>
        </p:nvSpPr>
        <p:spPr bwMode="auto">
          <a:xfrm>
            <a:off x="456045" y="274547"/>
            <a:ext cx="8174182" cy="10869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/>
            <a:r>
              <a:rPr lang="en-US" sz="4500" dirty="0">
                <a:solidFill>
                  <a:srgbClr val="000000"/>
                </a:solidFill>
              </a:rPr>
              <a:t>Hybrid Android App </a:t>
            </a:r>
            <a:r>
              <a:rPr lang="en-US" sz="4500" dirty="0" smtClean="0">
                <a:solidFill>
                  <a:srgbClr val="000000"/>
                </a:solidFill>
              </a:rPr>
              <a:t>Basics .</a:t>
            </a:r>
            <a:r>
              <a:rPr lang="en-US" sz="4500" dirty="0">
                <a:solidFill>
                  <a:srgbClr val="000000"/>
                </a:solidFill>
              </a:rPr>
              <a:t>..</a:t>
            </a:r>
            <a:r>
              <a:rPr lang="en-US" sz="4500" dirty="0" smtClean="0">
                <a:solidFill>
                  <a:srgbClr val="000000"/>
                </a:solidFill>
              </a:rPr>
              <a:t>1b</a:t>
            </a:r>
            <a:endParaRPr lang="en-US" sz="4500" dirty="0">
              <a:solidFill>
                <a:srgbClr val="000000"/>
              </a:solidFill>
            </a:endParaRPr>
          </a:p>
        </p:txBody>
      </p:sp>
      <p:sp>
        <p:nvSpPr>
          <p:cNvPr id="21506" name="Text Box 2"/>
          <p:cNvSpPr txBox="1">
            <a:spLocks noChangeArrowheads="1"/>
          </p:cNvSpPr>
          <p:nvPr/>
        </p:nvSpPr>
        <p:spPr bwMode="auto">
          <a:xfrm>
            <a:off x="456045" y="1599640"/>
            <a:ext cx="8174182" cy="47968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42900" indent="-285750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143000" indent="-48418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735138" indent="-422275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19"/>
              </a:spcBef>
            </a:pPr>
            <a:r>
              <a:rPr lang="en-US" sz="3200" dirty="0" err="1">
                <a:solidFill>
                  <a:srgbClr val="000000"/>
                </a:solidFill>
              </a:rPr>
              <a:t>AndroidManifest.xml</a:t>
            </a:r>
            <a:endParaRPr lang="en-US" sz="3200" dirty="0">
              <a:solidFill>
                <a:srgbClr val="000000"/>
              </a:solidFill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&lt;</a:t>
            </a:r>
            <a:r>
              <a:rPr lang="en-US" sz="1400" dirty="0">
                <a:solidFill>
                  <a:srgbClr val="3F7F7F"/>
                </a:solidFill>
                <a:latin typeface="Monaco" charset="0"/>
                <a:cs typeface="Monaco" charset="0"/>
              </a:rPr>
              <a:t>manifest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xmlns:android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"http://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schemas.android.com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/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apk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/res/android"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>
                <a:solidFill>
                  <a:srgbClr val="7F007F"/>
                </a:solidFill>
                <a:latin typeface="Monaco" charset="0"/>
                <a:cs typeface="Monaco" charset="0"/>
              </a:rPr>
              <a:t>package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com.example.hybriddemomymblorgnzr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... &gt;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u="sng" dirty="0">
                <a:solidFill>
                  <a:srgbClr val="008080"/>
                </a:solidFill>
                <a:latin typeface="Monaco" charset="0"/>
                <a:cs typeface="Monaco" charset="0"/>
              </a:rPr>
              <a:t>&lt;</a:t>
            </a:r>
            <a:r>
              <a:rPr lang="en-US" sz="1400" u="sng" dirty="0">
                <a:solidFill>
                  <a:srgbClr val="3F7F7F"/>
                </a:solidFill>
                <a:latin typeface="Monaco" charset="0"/>
                <a:cs typeface="Monaco" charset="0"/>
              </a:rPr>
              <a:t>uses-</a:t>
            </a:r>
            <a:r>
              <a:rPr lang="en-US" sz="1400" u="sng" dirty="0" err="1">
                <a:solidFill>
                  <a:srgbClr val="3F7F7F"/>
                </a:solidFill>
                <a:latin typeface="Monaco" charset="0"/>
                <a:cs typeface="Monaco" charset="0"/>
              </a:rPr>
              <a:t>sdk</a:t>
            </a:r>
            <a:endParaRPr lang="en-US" sz="1400" u="sng" dirty="0">
              <a:solidFill>
                <a:srgbClr val="3F7F7F"/>
              </a:solidFill>
              <a:latin typeface="Monaco" charset="0"/>
              <a:cs typeface="Monaco" charset="0"/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b="1" dirty="0" err="1" smtClean="0">
                <a:solidFill>
                  <a:srgbClr val="FF3333"/>
                </a:solidFill>
                <a:latin typeface="Monaco" charset="0"/>
                <a:cs typeface="Monaco" charset="0"/>
              </a:rPr>
              <a:t>android:minSdkVersion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"21"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endParaRPr lang="en-US" sz="1400" dirty="0" smtClean="0">
              <a:solidFill>
                <a:srgbClr val="000000"/>
              </a:solidFill>
              <a:latin typeface="Monaco" charset="0"/>
              <a:cs typeface="Monaco" charset="0"/>
            </a:endParaRPr>
          </a:p>
          <a:p>
            <a:pPr>
              <a:spcBef>
                <a:spcPts val="819"/>
              </a:spcBef>
            </a:pPr>
            <a:r>
              <a:rPr lang="en-US" sz="1400" dirty="0" smtClean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android:targetSdkVersion</a:t>
            </a:r>
            <a:r>
              <a:rPr lang="en-US" sz="1400" dirty="0" smtClean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"21</a:t>
            </a:r>
            <a:r>
              <a:rPr lang="en-US" sz="1400" i="1" dirty="0" smtClean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  <a:r>
              <a:rPr lang="en-US" sz="1400" dirty="0" smtClean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/&gt;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    ...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&lt;/</a:t>
            </a:r>
            <a:r>
              <a:rPr lang="en-US" sz="1400" dirty="0">
                <a:solidFill>
                  <a:srgbClr val="3F7F7F"/>
                </a:solidFill>
                <a:latin typeface="Monaco" charset="0"/>
                <a:cs typeface="Monaco" charset="0"/>
              </a:rPr>
              <a:t>manifest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&gt;</a:t>
            </a:r>
          </a:p>
          <a:p>
            <a:pPr lvl="1">
              <a:spcBef>
                <a:spcPts val="707"/>
              </a:spcBef>
              <a:buSzPct val="45000"/>
              <a:buFont typeface="Wingdings" charset="0"/>
              <a:buChar char=""/>
            </a:pPr>
            <a:r>
              <a:rPr lang="en-US" sz="2500" dirty="0" smtClean="0">
                <a:solidFill>
                  <a:srgbClr val="000000"/>
                </a:solidFill>
                <a:cs typeface="Monaco" charset="0"/>
              </a:rPr>
              <a:t>The </a:t>
            </a:r>
            <a:r>
              <a:rPr lang="en-US" sz="2500" dirty="0" err="1" smtClean="0">
                <a:solidFill>
                  <a:srgbClr val="000000"/>
                </a:solidFill>
                <a:cs typeface="Monaco" charset="0"/>
              </a:rPr>
              <a:t>minSdkVersion</a:t>
            </a:r>
            <a:r>
              <a:rPr lang="en-US" sz="2500" dirty="0" smtClean="0">
                <a:solidFill>
                  <a:srgbClr val="000000"/>
                </a:solidFill>
                <a:cs typeface="Monaco" charset="0"/>
              </a:rPr>
              <a:t> value in </a:t>
            </a:r>
            <a:r>
              <a:rPr lang="en-US" sz="2800" dirty="0" err="1" smtClean="0">
                <a:solidFill>
                  <a:srgbClr val="000000"/>
                </a:solidFill>
              </a:rPr>
              <a:t>AndroidManifest</a:t>
            </a:r>
            <a:r>
              <a:rPr lang="en-US" sz="2800" dirty="0" smtClean="0">
                <a:solidFill>
                  <a:srgbClr val="000000"/>
                </a:solidFill>
              </a:rPr>
              <a:t> file is </a:t>
            </a:r>
            <a:r>
              <a:rPr lang="en-US" sz="2800" i="1" dirty="0" err="1" smtClean="0">
                <a:solidFill>
                  <a:srgbClr val="000000"/>
                </a:solidFill>
              </a:rPr>
              <a:t>overriden</a:t>
            </a:r>
            <a:r>
              <a:rPr lang="en-US" sz="2800" dirty="0" smtClean="0">
                <a:solidFill>
                  <a:srgbClr val="000000"/>
                </a:solidFill>
              </a:rPr>
              <a:t> by app/</a:t>
            </a:r>
            <a:r>
              <a:rPr lang="en-US" sz="2800" dirty="0" err="1" smtClean="0">
                <a:solidFill>
                  <a:srgbClr val="000000"/>
                </a:solidFill>
              </a:rPr>
              <a:t>build.gradle</a:t>
            </a:r>
            <a:endParaRPr lang="en-US" sz="2500" dirty="0">
              <a:solidFill>
                <a:srgbClr val="000000"/>
              </a:solidFill>
              <a:cs typeface="Monaco" charset="0"/>
            </a:endParaRPr>
          </a:p>
          <a:p>
            <a:pPr>
              <a:spcBef>
                <a:spcPts val="819"/>
              </a:spcBef>
            </a:pPr>
            <a:r>
              <a:rPr lang="en-US" sz="2000" dirty="0" smtClean="0">
                <a:solidFill>
                  <a:srgbClr val="000000"/>
                </a:solidFill>
                <a:cs typeface="Monaco" charset="0"/>
              </a:rPr>
              <a:t>	     </a:t>
            </a:r>
            <a:r>
              <a:rPr lang="en-US" sz="1800" dirty="0" smtClean="0">
                <a:solidFill>
                  <a:srgbClr val="000000"/>
                </a:solidFill>
                <a:cs typeface="Monaco" charset="0"/>
              </a:rPr>
              <a:t>https</a:t>
            </a:r>
            <a:r>
              <a:rPr lang="en-US" sz="1800" dirty="0">
                <a:solidFill>
                  <a:srgbClr val="000000"/>
                </a:solidFill>
                <a:cs typeface="Monaco" charset="0"/>
              </a:rPr>
              <a:t>://</a:t>
            </a:r>
            <a:r>
              <a:rPr lang="en-US" sz="1800" dirty="0" err="1">
                <a:solidFill>
                  <a:srgbClr val="000000"/>
                </a:solidFill>
                <a:cs typeface="Monaco" charset="0"/>
              </a:rPr>
              <a:t>developer.android.com</a:t>
            </a:r>
            <a:r>
              <a:rPr lang="en-US" sz="1800" dirty="0">
                <a:solidFill>
                  <a:srgbClr val="000000"/>
                </a:solidFill>
                <a:cs typeface="Monaco" charset="0"/>
              </a:rPr>
              <a:t>/tools/building/configuring-</a:t>
            </a:r>
            <a:r>
              <a:rPr lang="en-US" sz="1800" dirty="0" err="1">
                <a:solidFill>
                  <a:srgbClr val="000000"/>
                </a:solidFill>
                <a:cs typeface="Monaco" charset="0"/>
              </a:rPr>
              <a:t>gradle.html</a:t>
            </a:r>
            <a:endParaRPr lang="en-US" sz="1800" dirty="0">
              <a:solidFill>
                <a:srgbClr val="000000"/>
              </a:solidFill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62651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ext Box 1"/>
          <p:cNvSpPr txBox="1">
            <a:spLocks noChangeArrowheads="1"/>
          </p:cNvSpPr>
          <p:nvPr/>
        </p:nvSpPr>
        <p:spPr bwMode="auto">
          <a:xfrm>
            <a:off x="456052" y="274546"/>
            <a:ext cx="8172739" cy="1085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 dirty="0">
                <a:solidFill>
                  <a:srgbClr val="000000"/>
                </a:solidFill>
              </a:rPr>
              <a:t>Hybrid Android App Basics ..</a:t>
            </a:r>
            <a:r>
              <a:rPr lang="en-US" sz="4500" dirty="0" smtClean="0">
                <a:solidFill>
                  <a:srgbClr val="000000"/>
                </a:solidFill>
              </a:rPr>
              <a:t>.2</a:t>
            </a:r>
            <a:endParaRPr lang="en-US" sz="4500" dirty="0">
              <a:solidFill>
                <a:srgbClr val="000000"/>
              </a:solidFill>
            </a:endParaRPr>
          </a:p>
        </p:txBody>
      </p:sp>
      <p:sp>
        <p:nvSpPr>
          <p:cNvPr id="22530" name="Text Box 2"/>
          <p:cNvSpPr txBox="1">
            <a:spLocks noChangeArrowheads="1"/>
          </p:cNvSpPr>
          <p:nvPr/>
        </p:nvSpPr>
        <p:spPr bwMode="auto">
          <a:xfrm>
            <a:off x="346364" y="1599640"/>
            <a:ext cx="8451273" cy="5056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42900" indent="-28733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19"/>
              </a:spcBef>
            </a:pPr>
            <a:r>
              <a:rPr lang="en-US" sz="3200" dirty="0" err="1">
                <a:solidFill>
                  <a:srgbClr val="000000"/>
                </a:solidFill>
              </a:rPr>
              <a:t>WebView</a:t>
            </a:r>
            <a:r>
              <a:rPr lang="en-US" sz="3200" dirty="0">
                <a:solidFill>
                  <a:srgbClr val="000000"/>
                </a:solidFill>
              </a:rPr>
              <a:t> in </a:t>
            </a:r>
            <a:r>
              <a:rPr lang="en-US" sz="3200" dirty="0" err="1">
                <a:solidFill>
                  <a:srgbClr val="000000"/>
                </a:solidFill>
              </a:rPr>
              <a:t>activity_main.xml</a:t>
            </a:r>
            <a:endParaRPr lang="en-US" sz="3200" dirty="0">
              <a:solidFill>
                <a:srgbClr val="000000"/>
              </a:solidFill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latin typeface="Monaco" charset="0"/>
                <a:cs typeface="Monaco" charset="0"/>
              </a:rPr>
              <a:t>LinearLayout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xmlns:android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"http://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schemas.android.com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/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apk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/res/android"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xmlns:tools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"http://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schemas.android.com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/tools"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android:layout_width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match_parent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android:layout_height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match_parent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android:orientation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"vertical"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tools:context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"${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relativePackage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}.${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activityClass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}"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&gt;</a:t>
            </a:r>
            <a:endParaRPr lang="en-US" sz="1400" dirty="0">
              <a:solidFill>
                <a:srgbClr val="000000"/>
              </a:solidFill>
              <a:latin typeface="Monaco" charset="0"/>
              <a:cs typeface="Monaco" charset="0"/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&lt;</a:t>
            </a:r>
            <a:r>
              <a:rPr lang="en-US" sz="1400" dirty="0" err="1">
                <a:solidFill>
                  <a:srgbClr val="3F7F7F"/>
                </a:solidFill>
                <a:latin typeface="Monaco" charset="0"/>
                <a:cs typeface="Monaco" charset="0"/>
              </a:rPr>
              <a:t>WebView</a:t>
            </a:r>
            <a:endParaRPr lang="en-US" sz="1400" dirty="0">
              <a:solidFill>
                <a:srgbClr val="3F7F7F"/>
              </a:solidFill>
              <a:latin typeface="Monaco" charset="0"/>
              <a:cs typeface="Monaco" charset="0"/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b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android:id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=</a:t>
            </a:r>
            <a:r>
              <a:rPr lang="en-US" sz="1400" b="1" i="1" dirty="0">
                <a:solidFill>
                  <a:srgbClr val="FF3333"/>
                </a:solidFill>
                <a:latin typeface="Monaco" charset="0"/>
                <a:cs typeface="Monaco" charset="0"/>
              </a:rPr>
              <a:t>"@+id/</a:t>
            </a:r>
            <a:r>
              <a:rPr lang="en-US" sz="1400" b="1" i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activity_main_webview</a:t>
            </a:r>
            <a:r>
              <a:rPr lang="en-US" sz="1400" b="1" i="1" dirty="0">
                <a:solidFill>
                  <a:srgbClr val="FF3333"/>
                </a:solidFill>
                <a:latin typeface="Monaco" charset="0"/>
                <a:cs typeface="Monaco" charset="0"/>
              </a:rPr>
              <a:t>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android:layout_width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  <a:r>
              <a:rPr lang="en-US" sz="1400" i="1" dirty="0" err="1">
                <a:solidFill>
                  <a:srgbClr val="2A00FF"/>
                </a:solidFill>
                <a:latin typeface="Monaco" charset="0"/>
                <a:cs typeface="Monaco" charset="0"/>
              </a:rPr>
              <a:t>match_parent</a:t>
            </a:r>
            <a:r>
              <a:rPr lang="en-US" sz="1400" i="1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b="1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android:layout_height</a:t>
            </a:r>
            <a:r>
              <a:rPr lang="en-US" sz="1400" b="1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b="1" i="1" dirty="0">
                <a:solidFill>
                  <a:srgbClr val="2A00FF"/>
                </a:solidFill>
                <a:latin typeface="Monaco" charset="0"/>
                <a:cs typeface="Monaco" charset="0"/>
              </a:rPr>
              <a:t>"0dp"</a:t>
            </a:r>
          </a:p>
          <a:p>
            <a:pPr>
              <a:spcBef>
                <a:spcPts val="819"/>
              </a:spcBef>
            </a:pP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b="1" dirty="0" err="1">
                <a:solidFill>
                  <a:srgbClr val="7F007F"/>
                </a:solidFill>
                <a:latin typeface="Monaco" charset="0"/>
                <a:cs typeface="Monaco" charset="0"/>
              </a:rPr>
              <a:t>android:layout_weight</a:t>
            </a:r>
            <a:r>
              <a:rPr lang="en-US" sz="1400" b="1" dirty="0">
                <a:solidFill>
                  <a:srgbClr val="000000"/>
                </a:solidFill>
                <a:latin typeface="Monaco" charset="0"/>
                <a:cs typeface="Monaco" charset="0"/>
              </a:rPr>
              <a:t>=</a:t>
            </a:r>
            <a:r>
              <a:rPr lang="en-US" sz="1400" b="1" i="1" dirty="0">
                <a:solidFill>
                  <a:srgbClr val="2A00FF"/>
                </a:solidFill>
                <a:latin typeface="Monaco" charset="0"/>
                <a:cs typeface="Monaco" charset="0"/>
              </a:rPr>
              <a:t>"1"</a:t>
            </a:r>
            <a:r>
              <a:rPr lang="en-US" sz="1400" b="1" dirty="0">
                <a:solidFill>
                  <a:srgbClr val="008080"/>
                </a:solidFill>
                <a:latin typeface="Monaco" charset="0"/>
                <a:cs typeface="Monaco" charset="0"/>
              </a:rPr>
              <a:t>/&gt;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...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...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&lt;/</a:t>
            </a:r>
            <a:r>
              <a:rPr lang="en-US" sz="1400" dirty="0" err="1">
                <a:solidFill>
                  <a:srgbClr val="3F7F7F"/>
                </a:solidFill>
                <a:latin typeface="Monaco" charset="0"/>
                <a:cs typeface="Monaco" charset="0"/>
              </a:rPr>
              <a:t>LinearLayout</a:t>
            </a:r>
            <a:r>
              <a:rPr lang="en-US" sz="1400" dirty="0">
                <a:solidFill>
                  <a:srgbClr val="008080"/>
                </a:solidFill>
                <a:latin typeface="Monaco" charset="0"/>
                <a:cs typeface="Monaco" charset="0"/>
              </a:rPr>
              <a:t>&gt;</a:t>
            </a:r>
          </a:p>
          <a:p>
            <a:pPr>
              <a:spcBef>
                <a:spcPts val="819"/>
              </a:spcBef>
            </a:pPr>
            <a:endParaRPr lang="en-US" sz="1400" dirty="0">
              <a:solidFill>
                <a:srgbClr val="008080"/>
              </a:solidFill>
              <a:latin typeface="Monaco" charset="0"/>
              <a:cs typeface="Monac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230421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ext Box 1"/>
          <p:cNvSpPr txBox="1">
            <a:spLocks noChangeArrowheads="1"/>
          </p:cNvSpPr>
          <p:nvPr/>
        </p:nvSpPr>
        <p:spPr bwMode="auto">
          <a:xfrm>
            <a:off x="456052" y="274546"/>
            <a:ext cx="8172739" cy="1085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 dirty="0">
                <a:solidFill>
                  <a:srgbClr val="000000"/>
                </a:solidFill>
              </a:rPr>
              <a:t>Hybrid Android App Basics ...</a:t>
            </a:r>
            <a:r>
              <a:rPr lang="en-US" sz="4500" dirty="0" smtClean="0">
                <a:solidFill>
                  <a:srgbClr val="000000"/>
                </a:solidFill>
              </a:rPr>
              <a:t>3</a:t>
            </a:r>
            <a:endParaRPr lang="en-US" sz="4500" dirty="0">
              <a:solidFill>
                <a:srgbClr val="000000"/>
              </a:solidFill>
            </a:endParaRPr>
          </a:p>
        </p:txBody>
      </p:sp>
      <p:sp>
        <p:nvSpPr>
          <p:cNvPr id="23554" name="Text Box 2"/>
          <p:cNvSpPr txBox="1">
            <a:spLocks noChangeArrowheads="1"/>
          </p:cNvSpPr>
          <p:nvPr/>
        </p:nvSpPr>
        <p:spPr bwMode="auto">
          <a:xfrm>
            <a:off x="456052" y="1596845"/>
            <a:ext cx="8172739" cy="500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42900" indent="-28733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19"/>
              </a:spcBef>
            </a:pPr>
            <a:r>
              <a:rPr lang="en-US" sz="3200" dirty="0" err="1">
                <a:solidFill>
                  <a:srgbClr val="000000"/>
                </a:solidFill>
              </a:rPr>
              <a:t>WebView</a:t>
            </a:r>
            <a:r>
              <a:rPr lang="en-US" sz="3200" dirty="0">
                <a:solidFill>
                  <a:srgbClr val="000000"/>
                </a:solidFill>
              </a:rPr>
              <a:t> in </a:t>
            </a:r>
            <a:r>
              <a:rPr lang="en-US" sz="3200" dirty="0" err="1">
                <a:solidFill>
                  <a:srgbClr val="000000"/>
                </a:solidFill>
              </a:rPr>
              <a:t>MainActivity.java</a:t>
            </a:r>
            <a:endParaRPr lang="en-US" sz="3200" dirty="0">
              <a:solidFill>
                <a:srgbClr val="000000"/>
              </a:solidFill>
            </a:endParaRPr>
          </a:p>
          <a:p>
            <a:pPr>
              <a:spcBef>
                <a:spcPts val="819"/>
              </a:spcBef>
            </a:pP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Monaco" charset="0"/>
                <a:cs typeface="Monaco" charset="0"/>
              </a:rPr>
              <a:t>MainActivity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extends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Activity { ...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Context </a:t>
            </a:r>
            <a:r>
              <a:rPr lang="en-US" sz="1400" dirty="0" err="1">
                <a:solidFill>
                  <a:srgbClr val="0000C0"/>
                </a:solidFill>
                <a:latin typeface="Monaco" charset="0"/>
                <a:cs typeface="Monaco" charset="0"/>
              </a:rPr>
              <a:t>mContext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Monaco" charset="0"/>
                <a:cs typeface="Monaco" charset="0"/>
              </a:rPr>
              <a:t>WebView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0000C0"/>
                </a:solidFill>
                <a:latin typeface="Monaco" charset="0"/>
                <a:cs typeface="Monaco" charset="0"/>
              </a:rPr>
              <a:t>mWebView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...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646464"/>
                </a:solidFill>
                <a:latin typeface="Monaco" charset="0"/>
                <a:cs typeface="Monaco" charset="0"/>
              </a:rPr>
              <a:t>    @Override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protected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Monaco" charset="0"/>
                <a:cs typeface="Monaco" charset="0"/>
              </a:rPr>
              <a:t>onCreate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(Bundle </a:t>
            </a:r>
            <a:r>
              <a:rPr lang="en-US" sz="1400" dirty="0" err="1">
                <a:solidFill>
                  <a:srgbClr val="000000"/>
                </a:solidFill>
                <a:latin typeface="Monaco" charset="0"/>
                <a:cs typeface="Monaco" charset="0"/>
              </a:rPr>
              <a:t>savedInstanceState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) {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b="1" dirty="0" err="1">
                <a:solidFill>
                  <a:srgbClr val="7F0055"/>
                </a:solidFill>
                <a:latin typeface="Monaco" charset="0"/>
                <a:cs typeface="Monaco" charset="0"/>
              </a:rPr>
              <a:t>super</a:t>
            </a:r>
            <a:r>
              <a:rPr lang="en-US" sz="1400" dirty="0" err="1">
                <a:solidFill>
                  <a:srgbClr val="000000"/>
                </a:solidFill>
                <a:latin typeface="Monaco" charset="0"/>
                <a:cs typeface="Monaco" charset="0"/>
              </a:rPr>
              <a:t>.onCreate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Monaco" charset="0"/>
                <a:cs typeface="Monaco" charset="0"/>
              </a:rPr>
              <a:t>savedInstanceState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);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b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setContentView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(</a:t>
            </a:r>
            <a:r>
              <a:rPr lang="en-US" sz="1400" b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R.layout.</a:t>
            </a:r>
            <a:r>
              <a:rPr lang="en-US" sz="1400" b="1" i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activity_main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);</a:t>
            </a:r>
          </a:p>
          <a:p>
            <a:pPr>
              <a:spcBef>
                <a:spcPts val="819"/>
              </a:spcBef>
            </a:pPr>
            <a:endParaRPr lang="en-US" sz="1400" b="1" dirty="0">
              <a:solidFill>
                <a:srgbClr val="FF3333"/>
              </a:solidFill>
              <a:latin typeface="Monaco" charset="0"/>
              <a:cs typeface="Monaco" charset="0"/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 err="1">
                <a:solidFill>
                  <a:srgbClr val="0000C0"/>
                </a:solidFill>
                <a:latin typeface="Monaco" charset="0"/>
                <a:cs typeface="Monaco" charset="0"/>
              </a:rPr>
              <a:t>mContext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=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this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...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b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mWebView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 = (</a:t>
            </a:r>
            <a:r>
              <a:rPr lang="en-US" sz="1400" b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WebView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) </a:t>
            </a:r>
            <a:r>
              <a:rPr lang="en-US" sz="1400" b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findViewById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(</a:t>
            </a:r>
            <a:r>
              <a:rPr lang="en-US" sz="1400" b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R.id.</a:t>
            </a:r>
            <a:r>
              <a:rPr lang="en-US" sz="1400" b="1" i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activity_main_webview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);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...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89464524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1"/>
          <p:cNvSpPr txBox="1">
            <a:spLocks noChangeArrowheads="1"/>
          </p:cNvSpPr>
          <p:nvPr/>
        </p:nvSpPr>
        <p:spPr bwMode="auto">
          <a:xfrm>
            <a:off x="456052" y="274546"/>
            <a:ext cx="8172739" cy="1085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>
                <a:solidFill>
                  <a:srgbClr val="000000"/>
                </a:solidFill>
              </a:rPr>
              <a:t>Hybrid Android App Basics ...4</a:t>
            </a:r>
          </a:p>
        </p:txBody>
      </p:sp>
      <p:sp>
        <p:nvSpPr>
          <p:cNvPr id="24578" name="Text Box 2"/>
          <p:cNvSpPr txBox="1">
            <a:spLocks noChangeArrowheads="1"/>
          </p:cNvSpPr>
          <p:nvPr/>
        </p:nvSpPr>
        <p:spPr bwMode="auto">
          <a:xfrm>
            <a:off x="456052" y="1596838"/>
            <a:ext cx="8172739" cy="4831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42900" indent="-28733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143000" indent="-48418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19"/>
              </a:spcBef>
            </a:pPr>
            <a:r>
              <a:rPr lang="en-US" sz="3200" dirty="0">
                <a:solidFill>
                  <a:srgbClr val="000000"/>
                </a:solidFill>
              </a:rPr>
              <a:t>Enable JavaScript in the </a:t>
            </a:r>
            <a:r>
              <a:rPr lang="en-US" sz="3200" dirty="0" err="1">
                <a:solidFill>
                  <a:srgbClr val="000000"/>
                </a:solidFill>
              </a:rPr>
              <a:t>WebView</a:t>
            </a:r>
            <a:endParaRPr lang="en-US" sz="3200" dirty="0">
              <a:solidFill>
                <a:srgbClr val="000000"/>
              </a:solidFill>
            </a:endParaRPr>
          </a:p>
          <a:p>
            <a:pPr>
              <a:spcBef>
                <a:spcPts val="819"/>
              </a:spcBef>
            </a:pP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Monaco" charset="0"/>
                <a:cs typeface="Monaco" charset="0"/>
              </a:rPr>
              <a:t>MainActivity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extends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Activity { ...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private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Monaco" charset="0"/>
                <a:cs typeface="Monaco" charset="0"/>
              </a:rPr>
              <a:t>WebView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0000C0"/>
                </a:solidFill>
                <a:latin typeface="Monaco" charset="0"/>
                <a:cs typeface="Monaco" charset="0"/>
              </a:rPr>
              <a:t>mWebView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...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646464"/>
                </a:solidFill>
                <a:latin typeface="Monaco" charset="0"/>
                <a:cs typeface="Monaco" charset="0"/>
              </a:rPr>
              <a:t>    @Override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protected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Monaco" charset="0"/>
                <a:cs typeface="Monaco" charset="0"/>
              </a:rPr>
              <a:t>onCreate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(Bundle </a:t>
            </a:r>
            <a:r>
              <a:rPr lang="en-US" sz="1400" dirty="0" err="1">
                <a:solidFill>
                  <a:srgbClr val="000000"/>
                </a:solidFill>
                <a:latin typeface="Monaco" charset="0"/>
                <a:cs typeface="Monaco" charset="0"/>
              </a:rPr>
              <a:t>savedInstanceState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) {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... 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>
                <a:solidFill>
                  <a:srgbClr val="3F7F5F"/>
                </a:solidFill>
                <a:latin typeface="Monaco" charset="0"/>
                <a:cs typeface="Monaco" charset="0"/>
              </a:rPr>
              <a:t>// Enable </a:t>
            </a:r>
            <a:r>
              <a:rPr lang="en-US" sz="1400" u="sng" dirty="0" err="1">
                <a:solidFill>
                  <a:srgbClr val="3F7F5F"/>
                </a:solidFill>
                <a:latin typeface="Monaco" charset="0"/>
                <a:cs typeface="Monaco" charset="0"/>
              </a:rPr>
              <a:t>Javascript</a:t>
            </a:r>
            <a:endParaRPr lang="en-US" sz="1400" u="sng" dirty="0">
              <a:solidFill>
                <a:srgbClr val="3F7F5F"/>
              </a:solidFill>
              <a:latin typeface="Monaco" charset="0"/>
              <a:cs typeface="Monaco" charset="0"/>
            </a:endParaRP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WebSettings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webSettings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= </a:t>
            </a:r>
            <a:r>
              <a:rPr lang="en-US" sz="1400" dirty="0" err="1">
                <a:solidFill>
                  <a:srgbClr val="0000C0"/>
                </a:solidFill>
                <a:latin typeface="Monaco" charset="0"/>
                <a:cs typeface="Monaco" charset="0"/>
              </a:rPr>
              <a:t>mWebView</a:t>
            </a:r>
            <a:r>
              <a:rPr lang="en-US" sz="1400" dirty="0" err="1">
                <a:solidFill>
                  <a:srgbClr val="000000"/>
                </a:solidFill>
                <a:latin typeface="Monaco" charset="0"/>
                <a:cs typeface="Monaco" charset="0"/>
              </a:rPr>
              <a:t>.getSettings</a:t>
            </a: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();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400" b="1" dirty="0" err="1">
                <a:solidFill>
                  <a:srgbClr val="FF3333"/>
                </a:solidFill>
                <a:latin typeface="Monaco" charset="0"/>
                <a:cs typeface="Monaco" charset="0"/>
              </a:rPr>
              <a:t>webSettings.setJavaScriptEnabled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(true);</a:t>
            </a:r>
            <a:r>
              <a:rPr lang="en-US" sz="1400" b="1" dirty="0">
                <a:solidFill>
                  <a:srgbClr val="000000"/>
                </a:solidFill>
                <a:latin typeface="Monaco" charset="0"/>
                <a:cs typeface="Monaco" charset="0"/>
              </a:rPr>
              <a:t> ...</a:t>
            </a:r>
          </a:p>
          <a:p>
            <a:pPr>
              <a:spcBef>
                <a:spcPts val="819"/>
              </a:spcBef>
            </a:pPr>
            <a:r>
              <a:rPr lang="en-US" sz="1400" dirty="0">
                <a:solidFill>
                  <a:srgbClr val="000000"/>
                </a:solidFill>
                <a:latin typeface="Monaco" charset="0"/>
                <a:cs typeface="Monaco" charset="0"/>
              </a:rPr>
              <a:t>}</a:t>
            </a:r>
          </a:p>
          <a:p>
            <a:pPr lvl="1">
              <a:spcBef>
                <a:spcPts val="707"/>
              </a:spcBef>
              <a:buSzPct val="45000"/>
              <a:buFont typeface="Wingdings" charset="0"/>
              <a:buChar char=""/>
            </a:pPr>
            <a:r>
              <a:rPr lang="en-US" sz="2500" dirty="0" err="1">
                <a:solidFill>
                  <a:srgbClr val="000000"/>
                </a:solidFill>
                <a:cs typeface="Monaco" charset="0"/>
              </a:rPr>
              <a:t>WebView</a:t>
            </a:r>
            <a:r>
              <a:rPr lang="en-US" sz="2500" dirty="0">
                <a:solidFill>
                  <a:srgbClr val="000000"/>
                </a:solidFill>
                <a:cs typeface="Monaco" charset="0"/>
              </a:rPr>
              <a:t> does not allow JavaScript by default</a:t>
            </a:r>
          </a:p>
        </p:txBody>
      </p:sp>
    </p:spTree>
    <p:extLst>
      <p:ext uri="{BB962C8B-B14F-4D97-AF65-F5344CB8AC3E}">
        <p14:creationId xmlns:p14="http://schemas.microsoft.com/office/powerpoint/2010/main" val="227931264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7" y="274544"/>
            <a:ext cx="8158307" cy="1071563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dirty="0"/>
              <a:t>Hybrid Android App Basics .</a:t>
            </a:r>
            <a:r>
              <a:rPr lang="en-US" dirty="0" smtClean="0"/>
              <a:t>.9a</a:t>
            </a:r>
            <a:endParaRPr lang="en-US" dirty="0"/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7" y="1596838"/>
            <a:ext cx="8158307" cy="4572000"/>
          </a:xfrm>
          <a:ln/>
        </p:spPr>
        <p:txBody>
          <a:bodyPr/>
          <a:lstStyle/>
          <a:p>
            <a:pPr indent="-271913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/>
              <a:t>Loading HTML files from the file system</a:t>
            </a:r>
          </a:p>
          <a:p>
            <a:pPr marL="466948" indent="-431359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900" dirty="0"/>
              <a:t>Store web files (html, </a:t>
            </a:r>
            <a:r>
              <a:rPr lang="en-US" sz="2900" dirty="0" err="1"/>
              <a:t>js</a:t>
            </a:r>
            <a:r>
              <a:rPr lang="en-US" sz="2900" dirty="0"/>
              <a:t>, </a:t>
            </a:r>
            <a:r>
              <a:rPr lang="en-US" sz="2900" dirty="0" err="1"/>
              <a:t>css</a:t>
            </a:r>
            <a:r>
              <a:rPr lang="en-US" sz="2900" dirty="0"/>
              <a:t>) in </a:t>
            </a:r>
            <a:r>
              <a:rPr lang="en-US" sz="2900" i="1" dirty="0"/>
              <a:t>assets</a:t>
            </a:r>
            <a:r>
              <a:rPr lang="en-US" sz="2900" dirty="0"/>
              <a:t> folder</a:t>
            </a:r>
          </a:p>
          <a:p>
            <a:pPr marL="1025008" lvl="1" indent="-434205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Android reserves that directory for raw files that it knows it should </a:t>
            </a:r>
            <a:r>
              <a:rPr lang="en-US" sz="2500" dirty="0" smtClean="0"/>
              <a:t>minimize </a:t>
            </a:r>
            <a:r>
              <a:rPr lang="en-US" sz="2500" dirty="0"/>
              <a:t>or compress</a:t>
            </a:r>
          </a:p>
          <a:p>
            <a:pPr marL="1025008" lvl="1" indent="-434205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Good practice to keep web files in their own subdirectory, so create an assets/</a:t>
            </a:r>
            <a:r>
              <a:rPr lang="en-US" sz="2500" i="1" dirty="0"/>
              <a:t>www</a:t>
            </a:r>
            <a:r>
              <a:rPr lang="en-US" sz="2500" dirty="0"/>
              <a:t> subfolder</a:t>
            </a:r>
          </a:p>
          <a:p>
            <a:pPr marL="466948" indent="-431359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900" dirty="0"/>
              <a:t>Absolute paths do not work in the </a:t>
            </a:r>
            <a:r>
              <a:rPr lang="en-US" sz="2900" dirty="0" err="1"/>
              <a:t>WebView</a:t>
            </a:r>
            <a:endParaRPr lang="en-US" sz="2900" dirty="0"/>
          </a:p>
          <a:p>
            <a:pPr marL="1025008" lvl="1" indent="-434205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Refer to other web files with relative references</a:t>
            </a:r>
          </a:p>
          <a:p>
            <a:pPr indent="-271913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000" dirty="0"/>
              <a:t>E.g. &lt;a </a:t>
            </a:r>
            <a:r>
              <a:rPr lang="en-US" sz="2000" dirty="0" err="1"/>
              <a:t>href</a:t>
            </a:r>
            <a:r>
              <a:rPr lang="en-US" sz="2000" dirty="0"/>
              <a:t>="./</a:t>
            </a:r>
            <a:r>
              <a:rPr lang="en-US" sz="2000" dirty="0" err="1"/>
              <a:t>contactPage.html</a:t>
            </a:r>
            <a:r>
              <a:rPr lang="en-US" sz="2000" dirty="0"/>
              <a:t>"...&gt; </a:t>
            </a:r>
            <a:r>
              <a:rPr lang="en-US" sz="2000" i="1" dirty="0"/>
              <a:t>or</a:t>
            </a:r>
            <a:r>
              <a:rPr lang="en-US" sz="2000" dirty="0"/>
              <a:t> &lt;a </a:t>
            </a:r>
            <a:r>
              <a:rPr lang="en-US" sz="2000" dirty="0" err="1"/>
              <a:t>href</a:t>
            </a:r>
            <a:r>
              <a:rPr lang="en-US" sz="2000" dirty="0"/>
              <a:t>="</a:t>
            </a:r>
            <a:r>
              <a:rPr lang="en-US" sz="2000" dirty="0" err="1"/>
              <a:t>contactPage.html</a:t>
            </a:r>
            <a:r>
              <a:rPr lang="en-US" sz="2000" dirty="0"/>
              <a:t>"...&gt;</a:t>
            </a:r>
          </a:p>
          <a:p>
            <a:pPr indent="-271913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000" i="1" dirty="0"/>
              <a:t>Not</a:t>
            </a:r>
            <a:r>
              <a:rPr lang="en-US" sz="2000" dirty="0"/>
              <a:t>  &lt;a </a:t>
            </a:r>
            <a:r>
              <a:rPr lang="en-US" sz="2000" dirty="0" err="1"/>
              <a:t>href</a:t>
            </a:r>
            <a:r>
              <a:rPr lang="en-US" sz="2000" dirty="0"/>
              <a:t>="/</a:t>
            </a:r>
            <a:r>
              <a:rPr lang="en-US" sz="2000" dirty="0" err="1"/>
              <a:t>contactPage.html</a:t>
            </a:r>
            <a:r>
              <a:rPr lang="en-US" sz="2000" dirty="0"/>
              <a:t>"...&gt;</a:t>
            </a:r>
          </a:p>
        </p:txBody>
      </p:sp>
    </p:spTree>
    <p:extLst>
      <p:ext uri="{BB962C8B-B14F-4D97-AF65-F5344CB8AC3E}">
        <p14:creationId xmlns:p14="http://schemas.microsoft.com/office/powerpoint/2010/main" val="417443939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8" y="274547"/>
            <a:ext cx="8161194" cy="1074364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/>
              <a:t/>
            </a:r>
            <a:br>
              <a:rPr lang="en-US"/>
            </a:br>
            <a:endParaRPr lang="en-US"/>
          </a:p>
        </p:txBody>
      </p:sp>
      <p:sp>
        <p:nvSpPr>
          <p:cNvPr id="3277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6" y="1613647"/>
            <a:ext cx="8272318" cy="4773706"/>
          </a:xfrm>
          <a:ln/>
        </p:spPr>
        <p:txBody>
          <a:bodyPr/>
          <a:lstStyle/>
          <a:p>
            <a:pPr indent="-269065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public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class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latin typeface="Monaco" charset="0"/>
                <a:cs typeface="Monaco" charset="0"/>
              </a:rPr>
              <a:t>MainActivity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extends</a:t>
            </a:r>
            <a:r>
              <a:rPr lang="en-US" sz="1400" dirty="0">
                <a:latin typeface="Monaco" charset="0"/>
                <a:cs typeface="Monaco" charset="0"/>
              </a:rPr>
              <a:t> Activity { ...</a:t>
            </a:r>
          </a:p>
          <a:p>
            <a:pPr indent="-27333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private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static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final</a:t>
            </a:r>
            <a:r>
              <a:rPr lang="en-US" sz="1400" dirty="0">
                <a:latin typeface="Monaco" charset="0"/>
                <a:cs typeface="Monaco" charset="0"/>
              </a:rPr>
              <a:t> String </a:t>
            </a:r>
            <a:r>
              <a:rPr lang="en-US" sz="1400" i="1" dirty="0">
                <a:solidFill>
                  <a:srgbClr val="FF3333"/>
                </a:solidFill>
                <a:latin typeface="Monaco" charset="0"/>
                <a:cs typeface="Monaco" charset="0"/>
              </a:rPr>
              <a:t>FILE_URL_INDEX_HTML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 =</a:t>
            </a:r>
          </a:p>
          <a:p>
            <a:pPr indent="-27333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            "file:///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android_asset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/www/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index.html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";</a:t>
            </a:r>
            <a:r>
              <a:rPr lang="en-US" sz="1400" dirty="0">
                <a:latin typeface="Monaco" charset="0"/>
                <a:cs typeface="Monaco" charset="0"/>
              </a:rPr>
              <a:t> ...</a:t>
            </a:r>
          </a:p>
          <a:p>
            <a:pPr indent="-27333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b="1" dirty="0">
                <a:latin typeface="Monaco" charset="0"/>
                <a:cs typeface="Monaco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private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latin typeface="Monaco" charset="0"/>
                <a:cs typeface="Monaco" charset="0"/>
              </a:rPr>
              <a:t>WebView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0000C0"/>
                </a:solidFill>
                <a:latin typeface="Monaco" charset="0"/>
                <a:cs typeface="Monaco" charset="0"/>
              </a:rPr>
              <a:t>mWebView</a:t>
            </a:r>
            <a:r>
              <a:rPr lang="en-US" sz="1400" dirty="0">
                <a:latin typeface="Monaco" charset="0"/>
                <a:cs typeface="Monaco" charset="0"/>
              </a:rPr>
              <a:t>;</a:t>
            </a:r>
          </a:p>
          <a:p>
            <a:pPr indent="-27333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...</a:t>
            </a:r>
          </a:p>
          <a:p>
            <a:pPr indent="-27333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solidFill>
                  <a:srgbClr val="646464"/>
                </a:solidFill>
                <a:latin typeface="Monaco" charset="0"/>
                <a:cs typeface="Monaco" charset="0"/>
              </a:rPr>
              <a:t>    @Override</a:t>
            </a:r>
          </a:p>
          <a:p>
            <a:pPr indent="-27333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protected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void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latin typeface="Monaco" charset="0"/>
                <a:cs typeface="Monaco" charset="0"/>
              </a:rPr>
              <a:t>onCreate</a:t>
            </a:r>
            <a:r>
              <a:rPr lang="en-US" sz="1400" dirty="0">
                <a:latin typeface="Monaco" charset="0"/>
                <a:cs typeface="Monaco" charset="0"/>
              </a:rPr>
              <a:t>(Bundle </a:t>
            </a:r>
            <a:r>
              <a:rPr lang="en-US" sz="1400" dirty="0" err="1">
                <a:latin typeface="Monaco" charset="0"/>
                <a:cs typeface="Monaco" charset="0"/>
              </a:rPr>
              <a:t>savedInstanceState</a:t>
            </a:r>
            <a:r>
              <a:rPr lang="en-US" sz="1400" dirty="0">
                <a:latin typeface="Monaco" charset="0"/>
                <a:cs typeface="Monaco" charset="0"/>
              </a:rPr>
              <a:t>) {</a:t>
            </a:r>
          </a:p>
          <a:p>
            <a:pPr indent="-27333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    ...</a:t>
            </a:r>
          </a:p>
          <a:p>
            <a:pPr indent="-27333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    </a:t>
            </a:r>
            <a:r>
              <a:rPr lang="en-US" sz="1400" dirty="0">
                <a:solidFill>
                  <a:srgbClr val="3F7F5F"/>
                </a:solidFill>
                <a:latin typeface="Monaco" charset="0"/>
                <a:cs typeface="Monaco" charset="0"/>
              </a:rPr>
              <a:t>// </a:t>
            </a:r>
            <a:r>
              <a:rPr lang="en-US" sz="1400" dirty="0" err="1">
                <a:solidFill>
                  <a:srgbClr val="3F7F5F"/>
                </a:solidFill>
                <a:latin typeface="Monaco" charset="0"/>
                <a:cs typeface="Monaco" charset="0"/>
              </a:rPr>
              <a:t>webview</a:t>
            </a:r>
            <a:r>
              <a:rPr lang="en-US" sz="1400" dirty="0">
                <a:solidFill>
                  <a:srgbClr val="3F7F5F"/>
                </a:solidFill>
                <a:latin typeface="Monaco" charset="0"/>
                <a:cs typeface="Monaco" charset="0"/>
              </a:rPr>
              <a:t> methods must be called on UI thread; and non-blocking</a:t>
            </a:r>
          </a:p>
          <a:p>
            <a:pPr indent="-27333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    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mWebView.loadUrl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(</a:t>
            </a:r>
            <a:r>
              <a:rPr lang="en-US" sz="1400" i="1" dirty="0">
                <a:solidFill>
                  <a:srgbClr val="FF3333"/>
                </a:solidFill>
                <a:latin typeface="Monaco" charset="0"/>
                <a:cs typeface="Monaco" charset="0"/>
              </a:rPr>
              <a:t>FILE_URL_INDEX_HTML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);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latin typeface="Monaco" charset="0"/>
                <a:cs typeface="Monaco" charset="0"/>
              </a:rPr>
              <a:t>...</a:t>
            </a:r>
          </a:p>
          <a:p>
            <a:pPr indent="-27333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}</a:t>
            </a:r>
          </a:p>
          <a:p>
            <a:pPr marL="751673" lvl="1" indent="-239169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A simple </a:t>
            </a:r>
            <a:r>
              <a:rPr lang="en-US" sz="2500" i="1" dirty="0" err="1"/>
              <a:t>loadUrl</a:t>
            </a:r>
            <a:r>
              <a:rPr lang="en-US" sz="2500" i="1" dirty="0"/>
              <a:t>(String </a:t>
            </a:r>
            <a:r>
              <a:rPr lang="en-US" sz="2500" i="1" dirty="0" err="1"/>
              <a:t>url</a:t>
            </a:r>
            <a:r>
              <a:rPr lang="en-US" sz="2500" i="1" dirty="0"/>
              <a:t>)</a:t>
            </a:r>
            <a:r>
              <a:rPr lang="en-US" sz="2500" dirty="0"/>
              <a:t> starts the web app!</a:t>
            </a:r>
          </a:p>
          <a:p>
            <a:pPr marL="751673" lvl="1" indent="-239169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 err="1"/>
              <a:t>WebView</a:t>
            </a:r>
            <a:r>
              <a:rPr lang="en-US" sz="2500" dirty="0"/>
              <a:t> methods must be </a:t>
            </a:r>
            <a:r>
              <a:rPr lang="en-US" sz="2500" i="1" dirty="0"/>
              <a:t>called on UI thread</a:t>
            </a:r>
          </a:p>
          <a:p>
            <a:pPr marL="751673" lvl="1" indent="-239169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So such methods </a:t>
            </a:r>
            <a:r>
              <a:rPr lang="en-US" sz="2500" i="1" dirty="0"/>
              <a:t>must be non-blocking</a:t>
            </a:r>
          </a:p>
        </p:txBody>
      </p:sp>
      <p:sp>
        <p:nvSpPr>
          <p:cNvPr id="32771" name="Text Box 3"/>
          <p:cNvSpPr txBox="1">
            <a:spLocks noChangeArrowheads="1"/>
          </p:cNvSpPr>
          <p:nvPr/>
        </p:nvSpPr>
        <p:spPr bwMode="auto">
          <a:xfrm>
            <a:off x="503678" y="274551"/>
            <a:ext cx="8153977" cy="13475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400" dirty="0">
                <a:solidFill>
                  <a:srgbClr val="000000"/>
                </a:solidFill>
                <a:latin typeface="+mj-lt"/>
              </a:rPr>
              <a:t>Hybrid Android App Basics ..9b</a:t>
            </a:r>
            <a:br>
              <a:rPr lang="en-US" sz="4400" dirty="0">
                <a:solidFill>
                  <a:srgbClr val="000000"/>
                </a:solidFill>
                <a:latin typeface="+mj-lt"/>
              </a:rPr>
            </a:br>
            <a:r>
              <a:rPr lang="en-US" sz="3800" dirty="0">
                <a:solidFill>
                  <a:srgbClr val="000000"/>
                </a:solidFill>
                <a:latin typeface="+mj-lt"/>
              </a:rPr>
              <a:t>Loading the web app 'home' page</a:t>
            </a:r>
          </a:p>
        </p:txBody>
      </p:sp>
    </p:spTree>
    <p:extLst>
      <p:ext uri="{BB962C8B-B14F-4D97-AF65-F5344CB8AC3E}">
        <p14:creationId xmlns:p14="http://schemas.microsoft.com/office/powerpoint/2010/main" val="215390607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8" y="274547"/>
            <a:ext cx="8161194" cy="1074364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/>
              <a:t/>
            </a:r>
            <a:br>
              <a:rPr lang="en-US"/>
            </a:br>
            <a:endParaRPr lang="en-US"/>
          </a:p>
        </p:txBody>
      </p:sp>
      <p:sp>
        <p:nvSpPr>
          <p:cNvPr id="3379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8" y="1613647"/>
            <a:ext cx="8161194" cy="5524500"/>
          </a:xfrm>
          <a:ln/>
        </p:spPr>
        <p:txBody>
          <a:bodyPr/>
          <a:lstStyle/>
          <a:p>
            <a:pPr indent="-269065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>
                <a:cs typeface="Monaco" charset="0"/>
              </a:rPr>
              <a:t>In assets/www</a:t>
            </a:r>
          </a:p>
          <a:p>
            <a:pPr marL="751673" lvl="1" indent="-173682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Home page: </a:t>
            </a:r>
            <a:r>
              <a:rPr lang="en-US" sz="2500" dirty="0" err="1"/>
              <a:t>index.html</a:t>
            </a:r>
            <a:endParaRPr lang="en-US" sz="2500" dirty="0"/>
          </a:p>
          <a:p>
            <a:pPr marL="751673" lvl="1" indent="-173682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JavaScript code: </a:t>
            </a:r>
            <a:r>
              <a:rPr lang="en-US" sz="2500" dirty="0" err="1"/>
              <a:t>main.js</a:t>
            </a:r>
            <a:endParaRPr lang="en-US" sz="2500" dirty="0"/>
          </a:p>
          <a:p>
            <a:pPr marL="751673" lvl="1" indent="-173682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CSS: </a:t>
            </a:r>
            <a:r>
              <a:rPr lang="en-US" sz="2500" dirty="0" err="1"/>
              <a:t>styles.css</a:t>
            </a:r>
            <a:endParaRPr lang="en-US" sz="2500" dirty="0"/>
          </a:p>
          <a:p>
            <a:pPr marL="751673" lvl="1" indent="-173682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Contacts: </a:t>
            </a:r>
            <a:r>
              <a:rPr lang="en-US" sz="2500" dirty="0" err="1"/>
              <a:t>contactPage.html</a:t>
            </a:r>
            <a:endParaRPr lang="en-US" sz="2500" dirty="0"/>
          </a:p>
          <a:p>
            <a:pPr marL="751673" lvl="1" indent="-173682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Notes: </a:t>
            </a:r>
            <a:r>
              <a:rPr lang="en-US" sz="2500" dirty="0" err="1"/>
              <a:t>notePage.html</a:t>
            </a:r>
            <a:endParaRPr lang="en-US" sz="2500" dirty="0"/>
          </a:p>
          <a:p>
            <a:pPr marL="0" indent="38438">
              <a:spcBef>
                <a:spcPts val="707"/>
              </a:spcBef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endParaRPr lang="en-US" sz="2500" dirty="0"/>
          </a:p>
        </p:txBody>
      </p:sp>
      <p:sp>
        <p:nvSpPr>
          <p:cNvPr id="33795" name="Text Box 3"/>
          <p:cNvSpPr txBox="1">
            <a:spLocks noChangeArrowheads="1"/>
          </p:cNvSpPr>
          <p:nvPr/>
        </p:nvSpPr>
        <p:spPr bwMode="auto">
          <a:xfrm>
            <a:off x="503678" y="274551"/>
            <a:ext cx="8153977" cy="13475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400" dirty="0">
                <a:solidFill>
                  <a:srgbClr val="000000"/>
                </a:solidFill>
                <a:latin typeface="+mj-lt"/>
              </a:rPr>
              <a:t>Hybrid Android App Basics ..9c</a:t>
            </a:r>
            <a:r>
              <a:rPr lang="en-US" sz="4500" dirty="0">
                <a:solidFill>
                  <a:srgbClr val="000000"/>
                </a:solidFill>
              </a:rPr>
              <a:t/>
            </a:r>
            <a:br>
              <a:rPr lang="en-US" sz="4500" dirty="0">
                <a:solidFill>
                  <a:srgbClr val="000000"/>
                </a:solidFill>
              </a:rPr>
            </a:br>
            <a:r>
              <a:rPr lang="en-US" sz="3800" dirty="0">
                <a:solidFill>
                  <a:srgbClr val="000000"/>
                </a:solidFill>
              </a:rPr>
              <a:t>The web app files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7778" y="1799948"/>
            <a:ext cx="3420374" cy="4639236"/>
          </a:xfrm>
          <a:prstGeom prst="rect">
            <a:avLst/>
          </a:prstGeom>
        </p:spPr>
      </p:pic>
      <p:sp>
        <p:nvSpPr>
          <p:cNvPr id="2" name="Oval 1"/>
          <p:cNvSpPr/>
          <p:nvPr/>
        </p:nvSpPr>
        <p:spPr bwMode="auto">
          <a:xfrm>
            <a:off x="5638686" y="4801719"/>
            <a:ext cx="2008909" cy="1336088"/>
          </a:xfrm>
          <a:prstGeom prst="ellipse">
            <a:avLst/>
          </a:prstGeom>
          <a:solidFill>
            <a:srgbClr val="00B8FF">
              <a:alpha val="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82003" tIns="41000" rIns="82003" bIns="41000" numCol="1" rtlCol="0" anchor="t" anchorCtr="0" compatLnSpc="1">
            <a:prstTxWarp prst="textNoShape">
              <a:avLst/>
            </a:prstTxWarp>
          </a:bodyPr>
          <a:lstStyle/>
          <a:p>
            <a:pPr algn="r"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220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918645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274544"/>
            <a:ext cx="8135216" cy="1049151"/>
          </a:xfrm>
          <a:ln/>
        </p:spPr>
        <p:txBody>
          <a:bodyPr>
            <a:noAutofit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3600" dirty="0"/>
              <a:t>Building demo Hybrid App in </a:t>
            </a:r>
            <a:r>
              <a:rPr lang="en-US" sz="3600" dirty="0" err="1"/>
              <a:t>WebView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 smtClean="0"/>
              <a:t> </a:t>
            </a:r>
            <a:r>
              <a:rPr lang="en-US" sz="3600" dirty="0"/>
              <a:t>Binding JavaScript to Android</a:t>
            </a:r>
          </a:p>
        </p:txBody>
      </p:sp>
      <p:sp>
        <p:nvSpPr>
          <p:cNvPr id="4403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8" y="1599640"/>
            <a:ext cx="8203045" cy="4749894"/>
          </a:xfrm>
          <a:ln/>
        </p:spPr>
        <p:txBody>
          <a:bodyPr/>
          <a:lstStyle/>
          <a:p>
            <a:pPr marL="58738" indent="-11113">
              <a:buNone/>
              <a:tabLst>
                <a:tab pos="0" algn="l"/>
                <a:tab pos="407988" algn="l"/>
                <a:tab pos="817563" algn="l"/>
                <a:tab pos="1227138" algn="l"/>
                <a:tab pos="1638300" algn="l"/>
                <a:tab pos="2047875" algn="l"/>
                <a:tab pos="2457450" algn="l"/>
                <a:tab pos="2867025" algn="l"/>
                <a:tab pos="3278188" algn="l"/>
                <a:tab pos="3687763" algn="l"/>
                <a:tab pos="4097338" algn="l"/>
                <a:tab pos="4508500" algn="l"/>
                <a:tab pos="4918075" algn="l"/>
                <a:tab pos="5327650" algn="l"/>
                <a:tab pos="5737225" algn="l"/>
                <a:tab pos="6148388" algn="l"/>
                <a:tab pos="6557963" algn="l"/>
                <a:tab pos="6967538" algn="l"/>
                <a:tab pos="7377113" algn="l"/>
                <a:tab pos="7788275" algn="l"/>
                <a:tab pos="8197850" algn="l"/>
              </a:tabLst>
            </a:pPr>
            <a:r>
              <a:rPr lang="en-US" dirty="0"/>
              <a:t>JavaScript in </a:t>
            </a:r>
            <a:r>
              <a:rPr lang="en-US" dirty="0" err="1"/>
              <a:t>WebView</a:t>
            </a:r>
            <a:r>
              <a:rPr lang="en-US" dirty="0"/>
              <a:t> calling a method in Android Java code to </a:t>
            </a:r>
            <a:r>
              <a:rPr lang="en-US" i="1" dirty="0" err="1"/>
              <a:t>fetchContacts</a:t>
            </a:r>
            <a:r>
              <a:rPr lang="en-US" dirty="0"/>
              <a:t>()</a:t>
            </a:r>
          </a:p>
          <a:p>
            <a:pPr marL="491150" indent="-479762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800" dirty="0"/>
              <a:t>Create a </a:t>
            </a:r>
            <a:r>
              <a:rPr lang="en-US" sz="2800" dirty="0" err="1"/>
              <a:t>javascript</a:t>
            </a:r>
            <a:r>
              <a:rPr lang="en-US" sz="2800" dirty="0"/>
              <a:t>-java-interface class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endParaRPr lang="en-US" sz="1400" b="1" dirty="0" smtClean="0">
              <a:solidFill>
                <a:srgbClr val="7F0055"/>
              </a:solidFill>
              <a:latin typeface="Monaco" charset="0"/>
              <a:cs typeface="Monaco" charset="0"/>
            </a:endParaRP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b="1" dirty="0" smtClean="0">
                <a:solidFill>
                  <a:srgbClr val="7F0055"/>
                </a:solidFill>
                <a:latin typeface="Monaco" charset="0"/>
                <a:cs typeface="Monaco" charset="0"/>
              </a:rPr>
              <a:t>public</a:t>
            </a:r>
            <a:r>
              <a:rPr lang="en-US" sz="1400" dirty="0" smtClean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class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MainActivity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extends</a:t>
            </a:r>
            <a:r>
              <a:rPr lang="en-US" sz="1400" dirty="0">
                <a:latin typeface="Monaco" charset="0"/>
                <a:cs typeface="Monaco" charset="0"/>
              </a:rPr>
              <a:t> Activity {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... 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public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class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MyJsToJavaInterfaceObject</a:t>
            </a:r>
            <a:r>
              <a:rPr lang="en-US" sz="1400" dirty="0">
                <a:latin typeface="Monaco" charset="0"/>
                <a:cs typeface="Monaco" charset="0"/>
              </a:rPr>
              <a:t> {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</a:t>
            </a:r>
            <a:r>
              <a:rPr lang="en-US" sz="1400" dirty="0">
                <a:solidFill>
                  <a:srgbClr val="3F5FBF"/>
                </a:solidFill>
                <a:latin typeface="Monaco" charset="0"/>
                <a:cs typeface="Monaco" charset="0"/>
              </a:rPr>
              <a:t>/** Fetch contacts from native address book */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@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JavascriptInterface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 </a:t>
            </a:r>
            <a:r>
              <a:rPr lang="en-US" sz="1200" dirty="0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//mandatory if </a:t>
            </a:r>
            <a:r>
              <a:rPr lang="en-US" sz="1200" dirty="0" err="1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targetSdkVersion</a:t>
            </a:r>
            <a:r>
              <a:rPr lang="en-US" sz="1200" dirty="0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 17+ &amp; running Android 4.2+</a:t>
            </a:r>
            <a:endParaRPr lang="en-US" sz="1200" dirty="0">
              <a:solidFill>
                <a:srgbClr val="FF3333"/>
              </a:solidFill>
              <a:latin typeface="Monaco" charset="0"/>
              <a:cs typeface="Monaco" charset="0"/>
            </a:endParaRP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public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void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latin typeface="Monaco" charset="0"/>
                <a:cs typeface="Monaco" charset="0"/>
              </a:rPr>
              <a:t>fetchContacts</a:t>
            </a:r>
            <a:r>
              <a:rPr lang="en-US" sz="1400" dirty="0">
                <a:latin typeface="Monaco" charset="0"/>
                <a:cs typeface="Monaco" charset="0"/>
              </a:rPr>
              <a:t>(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final</a:t>
            </a:r>
            <a:r>
              <a:rPr lang="en-US" sz="1400" dirty="0">
                <a:latin typeface="Monaco" charset="0"/>
                <a:cs typeface="Monaco" charset="0"/>
              </a:rPr>
              <a:t> String </a:t>
            </a:r>
            <a:r>
              <a:rPr lang="en-US" sz="1400" dirty="0" err="1">
                <a:latin typeface="Monaco" charset="0"/>
                <a:cs typeface="Monaco" charset="0"/>
              </a:rPr>
              <a:t>handleIdForDeferredObject</a:t>
            </a:r>
            <a:r>
              <a:rPr lang="en-US" sz="1400" dirty="0">
                <a:latin typeface="Monaco" charset="0"/>
                <a:cs typeface="Monaco" charset="0"/>
              </a:rPr>
              <a:t>) {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  // code to do fetch contacts in the “Contacts” app address book... 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}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}...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330224173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(New) </a:t>
            </a:r>
            <a:r>
              <a:rPr lang="en-US" dirty="0" err="1" smtClean="0"/>
              <a:t>WebView</a:t>
            </a:r>
            <a:r>
              <a:rPr lang="en-US" dirty="0" smtClean="0"/>
              <a:t> …2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Since Android 5.0 Lollipop (API </a:t>
            </a:r>
            <a:r>
              <a:rPr lang="en-US" dirty="0" smtClean="0"/>
              <a:t>21</a:t>
            </a:r>
            <a:r>
              <a:rPr lang="en-US" dirty="0"/>
              <a:t>), </a:t>
            </a:r>
            <a:r>
              <a:rPr lang="en-US" dirty="0" err="1" smtClean="0"/>
              <a:t>WebView</a:t>
            </a:r>
            <a:r>
              <a:rPr lang="en-US" dirty="0" smtClean="0"/>
              <a:t> has </a:t>
            </a:r>
            <a:r>
              <a:rPr lang="en-US" dirty="0"/>
              <a:t>moved to an </a:t>
            </a:r>
            <a:r>
              <a:rPr lang="en-US" dirty="0" smtClean="0"/>
              <a:t>APK</a:t>
            </a:r>
          </a:p>
          <a:p>
            <a:pPr lvl="1"/>
            <a:r>
              <a:rPr lang="en-US" dirty="0" smtClean="0"/>
              <a:t>Can </a:t>
            </a:r>
            <a:r>
              <a:rPr lang="en-US" dirty="0"/>
              <a:t>be updated separately from Android platform</a:t>
            </a:r>
          </a:p>
          <a:p>
            <a:pPr lvl="1"/>
            <a:r>
              <a:rPr lang="en-US" dirty="0" smtClean="0"/>
              <a:t>On Nexus 4 w/Android 5.0.1: </a:t>
            </a:r>
            <a:r>
              <a:rPr lang="en-US" dirty="0" err="1" smtClean="0"/>
              <a:t>WebView</a:t>
            </a:r>
            <a:r>
              <a:rPr lang="en-US" dirty="0" smtClean="0"/>
              <a:t> </a:t>
            </a:r>
            <a:r>
              <a:rPr lang="en-US" dirty="0"/>
              <a:t>(37.0.0.0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“Android System </a:t>
            </a:r>
            <a:r>
              <a:rPr lang="en-US" dirty="0" err="1"/>
              <a:t>WebView</a:t>
            </a:r>
            <a:r>
              <a:rPr lang="en-US" dirty="0"/>
              <a:t>” app on Google </a:t>
            </a:r>
            <a:r>
              <a:rPr lang="en-US" dirty="0" smtClean="0"/>
              <a:t>Play</a:t>
            </a:r>
          </a:p>
          <a:p>
            <a:pPr lvl="2"/>
            <a:r>
              <a:rPr lang="en-US" dirty="0" smtClean="0"/>
              <a:t>(as of June 1) version 42 available for download</a:t>
            </a:r>
            <a:endParaRPr lang="en-US" dirty="0"/>
          </a:p>
          <a:p>
            <a:r>
              <a:rPr lang="en-US" dirty="0" smtClean="0"/>
              <a:t>Will auto-update for mobile devices with Android L and above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4838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274544"/>
            <a:ext cx="8135216" cy="1049151"/>
          </a:xfrm>
          <a:ln/>
        </p:spPr>
        <p:txBody>
          <a:bodyPr>
            <a:noAutofit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3600" dirty="0"/>
              <a:t>Building demo Hybrid App in </a:t>
            </a:r>
            <a:r>
              <a:rPr lang="en-US" sz="3600" dirty="0" err="1"/>
              <a:t>WebView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Binding JavaScript to Android ...2</a:t>
            </a:r>
          </a:p>
        </p:txBody>
      </p:sp>
      <p:sp>
        <p:nvSpPr>
          <p:cNvPr id="4505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6" y="1599645"/>
            <a:ext cx="8135216" cy="4586007"/>
          </a:xfrm>
          <a:ln/>
        </p:spPr>
        <p:txBody>
          <a:bodyPr/>
          <a:lstStyle/>
          <a:p>
            <a:pPr marL="491150" indent="-491150">
              <a:buSzPct val="45000"/>
              <a:buFont typeface="Wingdings" charset="0"/>
              <a:buChar char=""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2800" dirty="0"/>
              <a:t>Call </a:t>
            </a:r>
            <a:r>
              <a:rPr lang="en-US" sz="2800" dirty="0" err="1"/>
              <a:t>addJavascriptInterface</a:t>
            </a:r>
            <a:r>
              <a:rPr lang="en-US" sz="2800" dirty="0"/>
              <a:t>() on the </a:t>
            </a:r>
            <a:r>
              <a:rPr lang="en-US" sz="2800" dirty="0" err="1"/>
              <a:t>webview</a:t>
            </a:r>
            <a:endParaRPr lang="en-US" sz="2800" dirty="0"/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endParaRPr lang="en-US" sz="1400" b="1" dirty="0" smtClean="0">
              <a:solidFill>
                <a:srgbClr val="7F0055"/>
              </a:solidFill>
              <a:latin typeface="Monaco" charset="0"/>
              <a:cs typeface="Monaco" charset="0"/>
            </a:endParaRP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b="1" dirty="0" smtClean="0">
                <a:solidFill>
                  <a:srgbClr val="7F0055"/>
                </a:solidFill>
                <a:latin typeface="Monaco" charset="0"/>
                <a:cs typeface="Monaco" charset="0"/>
              </a:rPr>
              <a:t>public</a:t>
            </a:r>
            <a:r>
              <a:rPr lang="en-US" sz="1400" dirty="0" smtClean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class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MainActivity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extends</a:t>
            </a:r>
            <a:r>
              <a:rPr lang="en-US" sz="1400" dirty="0">
                <a:latin typeface="Monaco" charset="0"/>
                <a:cs typeface="Monaco" charset="0"/>
              </a:rPr>
              <a:t> Activity { ... 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private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static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final</a:t>
            </a:r>
            <a:r>
              <a:rPr lang="en-US" sz="1400" dirty="0">
                <a:latin typeface="Monaco" charset="0"/>
                <a:cs typeface="Monaco" charset="0"/>
              </a:rPr>
              <a:t> String </a:t>
            </a:r>
            <a:r>
              <a:rPr lang="en-US" sz="1400" i="1" dirty="0">
                <a:solidFill>
                  <a:srgbClr val="0000C0"/>
                </a:solidFill>
                <a:latin typeface="Monaco" charset="0"/>
                <a:cs typeface="Monaco" charset="0"/>
              </a:rPr>
              <a:t>JS_INTERFACE_OBJECT_NAME</a:t>
            </a:r>
            <a:r>
              <a:rPr lang="en-US" sz="1400" dirty="0">
                <a:latin typeface="Monaco" charset="0"/>
                <a:cs typeface="Monaco" charset="0"/>
              </a:rPr>
              <a:t> = 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"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MyAndroid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"</a:t>
            </a:r>
            <a:r>
              <a:rPr lang="en-US" sz="1400" dirty="0">
                <a:latin typeface="Monaco" charset="0"/>
                <a:cs typeface="Monaco" charset="0"/>
              </a:rPr>
              <a:t>;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...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solidFill>
                  <a:srgbClr val="646464"/>
                </a:solidFill>
                <a:latin typeface="Monaco" charset="0"/>
                <a:cs typeface="Monaco" charset="0"/>
              </a:rPr>
              <a:t>  @Override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protected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b="1" dirty="0">
                <a:solidFill>
                  <a:srgbClr val="7F0055"/>
                </a:solidFill>
                <a:latin typeface="Monaco" charset="0"/>
                <a:cs typeface="Monaco" charset="0"/>
              </a:rPr>
              <a:t>void</a:t>
            </a:r>
            <a:r>
              <a:rPr lang="en-US" sz="1400" dirty="0"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latin typeface="Monaco" charset="0"/>
                <a:cs typeface="Monaco" charset="0"/>
              </a:rPr>
              <a:t>onCreate</a:t>
            </a:r>
            <a:r>
              <a:rPr lang="en-US" sz="1400" dirty="0">
                <a:latin typeface="Monaco" charset="0"/>
                <a:cs typeface="Monaco" charset="0"/>
              </a:rPr>
              <a:t>(Bundle </a:t>
            </a:r>
            <a:r>
              <a:rPr lang="en-US" sz="1400" dirty="0" err="1">
                <a:latin typeface="Monaco" charset="0"/>
                <a:cs typeface="Monaco" charset="0"/>
              </a:rPr>
              <a:t>savedInstanceState</a:t>
            </a:r>
            <a:r>
              <a:rPr lang="en-US" sz="1400" dirty="0">
                <a:latin typeface="Monaco" charset="0"/>
                <a:cs typeface="Monaco" charset="0"/>
              </a:rPr>
              <a:t>) {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...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</a:t>
            </a:r>
            <a:r>
              <a:rPr lang="en-US" sz="1400" dirty="0">
                <a:solidFill>
                  <a:srgbClr val="3F7F5F"/>
                </a:solidFill>
                <a:latin typeface="Monaco" charset="0"/>
                <a:cs typeface="Monaco" charset="0"/>
              </a:rPr>
              <a:t>// inject a </a:t>
            </a:r>
            <a:r>
              <a:rPr lang="en-US" sz="1400" dirty="0" err="1">
                <a:solidFill>
                  <a:srgbClr val="3F7F5F"/>
                </a:solidFill>
                <a:latin typeface="Monaco" charset="0"/>
                <a:cs typeface="Monaco" charset="0"/>
              </a:rPr>
              <a:t>javascript</a:t>
            </a:r>
            <a:r>
              <a:rPr lang="en-US" sz="1400" dirty="0">
                <a:solidFill>
                  <a:srgbClr val="3F7F5F"/>
                </a:solidFill>
                <a:latin typeface="Monaco" charset="0"/>
                <a:cs typeface="Monaco" charset="0"/>
              </a:rPr>
              <a:t>-java-interface object, available to JavaScript at next page (re)load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</a:t>
            </a:r>
            <a:r>
              <a:rPr lang="en-US" sz="1400" dirty="0" err="1">
                <a:solidFill>
                  <a:srgbClr val="0000C0"/>
                </a:solidFill>
                <a:latin typeface="Monaco" charset="0"/>
                <a:cs typeface="Monaco" charset="0"/>
              </a:rPr>
              <a:t>mWebView</a:t>
            </a:r>
            <a:r>
              <a:rPr lang="en-US" sz="1400" dirty="0" err="1">
                <a:latin typeface="Monaco" charset="0"/>
                <a:cs typeface="Monaco" charset="0"/>
              </a:rPr>
              <a:t>.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addJavascriptInterface</a:t>
            </a:r>
            <a:r>
              <a:rPr lang="en-US" sz="1400" dirty="0">
                <a:latin typeface="Monaco" charset="0"/>
                <a:cs typeface="Monaco" charset="0"/>
              </a:rPr>
              <a:t>(</a:t>
            </a:r>
            <a:r>
              <a:rPr lang="en-US" sz="1400" b="1" dirty="0">
                <a:solidFill>
                  <a:srgbClr val="FF3333"/>
                </a:solidFill>
                <a:latin typeface="Monaco" charset="0"/>
                <a:cs typeface="Monaco" charset="0"/>
              </a:rPr>
              <a:t>new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MyJsToJavaInterfaceObject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()</a:t>
            </a:r>
            <a:r>
              <a:rPr lang="en-US" sz="1400" dirty="0">
                <a:latin typeface="Monaco" charset="0"/>
                <a:cs typeface="Monaco" charset="0"/>
              </a:rPr>
              <a:t>,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        </a:t>
            </a:r>
            <a:r>
              <a:rPr lang="en-US" sz="1400" i="1" dirty="0">
                <a:solidFill>
                  <a:srgbClr val="FF3333"/>
                </a:solidFill>
                <a:latin typeface="Monaco" charset="0"/>
                <a:cs typeface="Monaco" charset="0"/>
              </a:rPr>
              <a:t>JS_INTERFACE_OBJECT_NAME</a:t>
            </a:r>
            <a:r>
              <a:rPr lang="en-US" sz="1400" dirty="0">
                <a:latin typeface="Monaco" charset="0"/>
                <a:cs typeface="Monaco" charset="0"/>
              </a:rPr>
              <a:t>);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...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}...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}  </a:t>
            </a:r>
          </a:p>
        </p:txBody>
      </p:sp>
    </p:spTree>
    <p:extLst>
      <p:ext uri="{BB962C8B-B14F-4D97-AF65-F5344CB8AC3E}">
        <p14:creationId xmlns:p14="http://schemas.microsoft.com/office/powerpoint/2010/main" val="48551838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274544"/>
            <a:ext cx="8135216" cy="1049151"/>
          </a:xfrm>
          <a:ln/>
        </p:spPr>
        <p:txBody>
          <a:bodyPr>
            <a:noAutofit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3600" dirty="0"/>
              <a:t>Building demo Hybrid App in </a:t>
            </a:r>
            <a:r>
              <a:rPr lang="en-US" sz="3600" dirty="0" err="1"/>
              <a:t>WebView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Binding JavaScript to Android ...3</a:t>
            </a:r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82213" y="1611401"/>
            <a:ext cx="8689813" cy="5496485"/>
          </a:xfrm>
          <a:ln/>
        </p:spPr>
        <p:txBody>
          <a:bodyPr/>
          <a:lstStyle/>
          <a:p>
            <a:pPr marL="491150" indent="-491150">
              <a:buSzPct val="45000"/>
              <a:buFont typeface="Wingdings" charset="0"/>
              <a:buChar char=""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2800" dirty="0"/>
              <a:t>In </a:t>
            </a:r>
            <a:r>
              <a:rPr lang="en-US" sz="2800" dirty="0" err="1"/>
              <a:t>webview</a:t>
            </a:r>
            <a:r>
              <a:rPr lang="en-US" sz="2800" dirty="0"/>
              <a:t> </a:t>
            </a:r>
            <a:r>
              <a:rPr lang="en-US" sz="2800" dirty="0" err="1"/>
              <a:t>Javascript</a:t>
            </a:r>
            <a:r>
              <a:rPr lang="en-US" sz="2800" dirty="0"/>
              <a:t>, use </a:t>
            </a:r>
            <a:r>
              <a:rPr lang="en-US" sz="2800" dirty="0" smtClean="0"/>
              <a:t>the </a:t>
            </a:r>
            <a:r>
              <a:rPr lang="en-US" sz="2800" dirty="0" err="1" smtClean="0"/>
              <a:t>javascript</a:t>
            </a:r>
            <a:r>
              <a:rPr lang="en-US" sz="2800" dirty="0" smtClean="0"/>
              <a:t>-java-interface</a:t>
            </a:r>
            <a:r>
              <a:rPr lang="en-US" sz="2800" dirty="0"/>
              <a:t> </a:t>
            </a:r>
            <a:r>
              <a:rPr lang="en-US" sz="2800" dirty="0" smtClean="0"/>
              <a:t>object </a:t>
            </a:r>
            <a:r>
              <a:rPr lang="en-US" sz="2800" dirty="0"/>
              <a:t>named </a:t>
            </a:r>
            <a:r>
              <a:rPr lang="en-US" sz="2800" dirty="0" err="1"/>
              <a:t>MyAndroid</a:t>
            </a:r>
            <a:r>
              <a:rPr lang="en-US" sz="2800" dirty="0"/>
              <a:t> to call the Android </a:t>
            </a:r>
            <a:r>
              <a:rPr lang="en-US" sz="2800" i="1" dirty="0" err="1"/>
              <a:t>fetchContacts</a:t>
            </a:r>
            <a:r>
              <a:rPr lang="en-US" sz="2800" dirty="0"/>
              <a:t>(String) method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2400" dirty="0" err="1"/>
              <a:t>contactPage.html</a:t>
            </a:r>
            <a:endParaRPr lang="en-US" sz="2400" dirty="0"/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 smtClean="0">
                <a:latin typeface="Monaco" charset="0"/>
                <a:cs typeface="Monaco" charset="0"/>
              </a:rPr>
              <a:t> 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 smtClean="0">
                <a:latin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cs typeface="Monaco" charset="0"/>
              </a:rPr>
              <a:t>&lt;!-- Menu. --&gt;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&lt;div data-role="</a:t>
            </a:r>
            <a:r>
              <a:rPr lang="en-US" sz="1400" u="sng" dirty="0">
                <a:latin typeface="Monaco" charset="0"/>
                <a:cs typeface="Monaco" charset="0"/>
              </a:rPr>
              <a:t>popup</a:t>
            </a:r>
            <a:r>
              <a:rPr lang="en-US" sz="1400" dirty="0">
                <a:latin typeface="Monaco" charset="0"/>
                <a:cs typeface="Monaco" charset="0"/>
              </a:rPr>
              <a:t>" id="</a:t>
            </a:r>
            <a:r>
              <a:rPr lang="en-US" sz="1400" dirty="0" err="1">
                <a:latin typeface="Monaco" charset="0"/>
                <a:cs typeface="Monaco" charset="0"/>
              </a:rPr>
              <a:t>contactMenu</a:t>
            </a:r>
            <a:r>
              <a:rPr lang="en-US" sz="1400" dirty="0">
                <a:latin typeface="Monaco" charset="0"/>
                <a:cs typeface="Monaco" charset="0"/>
              </a:rPr>
              <a:t>"&gt;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&lt;</a:t>
            </a:r>
            <a:r>
              <a:rPr lang="en-US" sz="1400" dirty="0" err="1">
                <a:latin typeface="Monaco" charset="0"/>
                <a:cs typeface="Monaco" charset="0"/>
              </a:rPr>
              <a:t>ul</a:t>
            </a:r>
            <a:r>
              <a:rPr lang="en-US" sz="1400" dirty="0">
                <a:latin typeface="Monaco" charset="0"/>
                <a:cs typeface="Monaco" charset="0"/>
              </a:rPr>
              <a:t> data-role="</a:t>
            </a:r>
            <a:r>
              <a:rPr lang="en-US" sz="1400" u="sng" dirty="0" err="1">
                <a:latin typeface="Monaco" charset="0"/>
                <a:cs typeface="Monaco" charset="0"/>
              </a:rPr>
              <a:t>listview</a:t>
            </a:r>
            <a:r>
              <a:rPr lang="en-US" sz="1400" dirty="0">
                <a:latin typeface="Monaco" charset="0"/>
                <a:cs typeface="Monaco" charset="0"/>
              </a:rPr>
              <a:t>" data-</a:t>
            </a:r>
            <a:r>
              <a:rPr lang="en-US" sz="1400" u="sng" dirty="0">
                <a:latin typeface="Monaco" charset="0"/>
                <a:cs typeface="Monaco" charset="0"/>
              </a:rPr>
              <a:t>inset</a:t>
            </a:r>
            <a:r>
              <a:rPr lang="en-US" sz="1400" dirty="0">
                <a:latin typeface="Monaco" charset="0"/>
                <a:cs typeface="Monaco" charset="0"/>
              </a:rPr>
              <a:t>="true" ...&gt;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  ...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  &lt;li&gt;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    &lt;a </a:t>
            </a:r>
            <a:r>
              <a:rPr lang="en-US" sz="1400" dirty="0" err="1">
                <a:latin typeface="Monaco" charset="0"/>
                <a:cs typeface="Monaco" charset="0"/>
              </a:rPr>
              <a:t>href</a:t>
            </a:r>
            <a:r>
              <a:rPr lang="en-US" sz="1400" dirty="0">
                <a:latin typeface="Monaco" charset="0"/>
                <a:cs typeface="Monaco" charset="0"/>
              </a:rPr>
              <a:t>="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javascript:doFetchContacts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('contact');</a:t>
            </a:r>
            <a:r>
              <a:rPr lang="en-US" sz="1400" dirty="0">
                <a:latin typeface="Monaco" charset="0"/>
                <a:cs typeface="Monaco" charset="0"/>
              </a:rPr>
              <a:t>"&gt;</a:t>
            </a:r>
            <a:r>
              <a:rPr lang="en-US" sz="1400" dirty="0">
                <a:solidFill>
                  <a:srgbClr val="FF0000"/>
                </a:solidFill>
                <a:latin typeface="Monaco" charset="0"/>
                <a:cs typeface="Monaco" charset="0"/>
              </a:rPr>
              <a:t>Fetch Contacts</a:t>
            </a:r>
            <a:r>
              <a:rPr lang="en-US" sz="1400" dirty="0">
                <a:latin typeface="Monaco" charset="0"/>
                <a:cs typeface="Monaco" charset="0"/>
              </a:rPr>
              <a:t>&lt;/a&gt;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  &lt;/li&gt;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  &lt;/</a:t>
            </a:r>
            <a:r>
              <a:rPr lang="en-US" sz="1400" dirty="0" err="1">
                <a:latin typeface="Monaco" charset="0"/>
                <a:cs typeface="Monaco" charset="0"/>
              </a:rPr>
              <a:t>ul</a:t>
            </a:r>
            <a:r>
              <a:rPr lang="en-US" sz="1400" dirty="0">
                <a:latin typeface="Monaco" charset="0"/>
                <a:cs typeface="Monaco" charset="0"/>
              </a:rPr>
              <a:t>&gt;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&lt;/div&gt;</a:t>
            </a:r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endParaRPr lang="en-US" sz="2500" dirty="0"/>
          </a:p>
          <a:p>
            <a:pPr marL="491150" indent="-479762">
              <a:buNone/>
              <a:tabLst>
                <a:tab pos="491150" algn="l"/>
                <a:tab pos="592227" algn="l"/>
                <a:tab pos="1002231" algn="l"/>
                <a:tab pos="1412233" algn="l"/>
                <a:tab pos="1822239" algn="l"/>
                <a:tab pos="2232242" algn="l"/>
                <a:tab pos="2642245" algn="l"/>
                <a:tab pos="3052248" algn="l"/>
                <a:tab pos="3462252" algn="l"/>
                <a:tab pos="3872255" algn="l"/>
                <a:tab pos="4282259" algn="l"/>
                <a:tab pos="4692263" algn="l"/>
                <a:tab pos="5102266" algn="l"/>
                <a:tab pos="5512270" algn="l"/>
                <a:tab pos="5922274" algn="l"/>
                <a:tab pos="6332278" algn="l"/>
                <a:tab pos="6742283" algn="l"/>
                <a:tab pos="7152283" algn="l"/>
                <a:tab pos="7562287" algn="l"/>
                <a:tab pos="7972292" algn="l"/>
                <a:tab pos="8382296" algn="l"/>
              </a:tabLst>
            </a:pP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0554138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274544"/>
            <a:ext cx="8135216" cy="1049151"/>
          </a:xfrm>
          <a:ln/>
        </p:spPr>
        <p:txBody>
          <a:bodyPr>
            <a:noAutofit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3600" dirty="0"/>
              <a:t>Building demo Hybrid App in </a:t>
            </a:r>
            <a:r>
              <a:rPr lang="en-US" sz="3600" dirty="0" err="1"/>
              <a:t>WebView</a:t>
            </a: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Binding JavaScript to Android ...4</a:t>
            </a:r>
          </a:p>
        </p:txBody>
      </p:sp>
      <p:sp>
        <p:nvSpPr>
          <p:cNvPr id="471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1529" y="1599640"/>
            <a:ext cx="8553739" cy="4922184"/>
          </a:xfrm>
          <a:ln/>
        </p:spPr>
        <p:txBody>
          <a:bodyPr>
            <a:normAutofit/>
          </a:bodyPr>
          <a:lstStyle/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400" dirty="0" err="1" smtClean="0"/>
              <a:t>main.js</a:t>
            </a:r>
            <a:endParaRPr lang="en-US" sz="2400" dirty="0"/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endParaRPr lang="en-US" sz="1400" dirty="0" smtClean="0">
              <a:latin typeface="Monaco" charset="0"/>
              <a:cs typeface="Monaco" charset="0"/>
            </a:endParaRP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 smtClean="0">
                <a:latin typeface="Monaco" charset="0"/>
                <a:cs typeface="Monaco" charset="0"/>
              </a:rPr>
              <a:t>function </a:t>
            </a:r>
            <a:r>
              <a:rPr lang="en-US" sz="1400" dirty="0" err="1">
                <a:latin typeface="Monaco" charset="0"/>
                <a:cs typeface="Monaco" charset="0"/>
              </a:rPr>
              <a:t>doFetchContacts</a:t>
            </a:r>
            <a:r>
              <a:rPr lang="en-US" sz="1400" dirty="0">
                <a:latin typeface="Monaco" charset="0"/>
                <a:cs typeface="Monaco" charset="0"/>
              </a:rPr>
              <a:t>(</a:t>
            </a:r>
            <a:r>
              <a:rPr lang="en-US" sz="1400" dirty="0" err="1">
                <a:latin typeface="Monaco" charset="0"/>
                <a:cs typeface="Monaco" charset="0"/>
              </a:rPr>
              <a:t>inType</a:t>
            </a:r>
            <a:r>
              <a:rPr lang="en-US" sz="1400" dirty="0">
                <a:latin typeface="Monaco" charset="0"/>
                <a:cs typeface="Monaco" charset="0"/>
              </a:rPr>
              <a:t>) {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fetchContacts</a:t>
            </a:r>
            <a:r>
              <a:rPr lang="en-US" sz="1400" dirty="0">
                <a:solidFill>
                  <a:srgbClr val="FF3333"/>
                </a:solidFill>
                <a:latin typeface="Monaco" charset="0"/>
                <a:cs typeface="Monaco" charset="0"/>
              </a:rPr>
              <a:t>()</a:t>
            </a:r>
            <a:r>
              <a:rPr lang="en-US" sz="1400" dirty="0">
                <a:latin typeface="Monaco" charset="0"/>
                <a:cs typeface="Monaco" charset="0"/>
              </a:rPr>
              <a:t>...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...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}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...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function </a:t>
            </a:r>
            <a:r>
              <a:rPr lang="en-US" sz="1400" dirty="0" err="1">
                <a:latin typeface="Monaco" charset="0"/>
                <a:cs typeface="Monaco" charset="0"/>
              </a:rPr>
              <a:t>fetchContacts</a:t>
            </a:r>
            <a:r>
              <a:rPr lang="en-US" sz="1400" dirty="0">
                <a:latin typeface="Monaco" charset="0"/>
                <a:cs typeface="Monaco" charset="0"/>
              </a:rPr>
              <a:t>() {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...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// initiate native Android request to fetch contacts, and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// pass the </a:t>
            </a:r>
            <a:r>
              <a:rPr lang="en-US" sz="1400" dirty="0">
                <a:solidFill>
                  <a:srgbClr val="0000FF"/>
                </a:solidFill>
                <a:latin typeface="Monaco" charset="0"/>
                <a:cs typeface="Monaco" charset="0"/>
              </a:rPr>
              <a:t>deferred object </a:t>
            </a:r>
            <a:r>
              <a:rPr lang="en-US" sz="1400" dirty="0" err="1">
                <a:solidFill>
                  <a:srgbClr val="0000FF"/>
                </a:solidFill>
                <a:latin typeface="Monaco" charset="0"/>
                <a:cs typeface="Monaco" charset="0"/>
              </a:rPr>
              <a:t>handleId</a:t>
            </a:r>
            <a:r>
              <a:rPr lang="en-US" sz="1400" dirty="0">
                <a:solidFill>
                  <a:srgbClr val="0000FF"/>
                </a:solidFill>
                <a:latin typeface="Monaco" charset="0"/>
                <a:cs typeface="Monaco" charset="0"/>
              </a:rPr>
              <a:t> </a:t>
            </a:r>
            <a:r>
              <a:rPr lang="en-US" sz="1400" dirty="0">
                <a:latin typeface="Monaco" charset="0"/>
                <a:cs typeface="Monaco" charset="0"/>
              </a:rPr>
              <a:t>for that </a:t>
            </a:r>
            <a:r>
              <a:rPr lang="en-US" sz="1400" dirty="0" err="1">
                <a:latin typeface="Monaco" charset="0"/>
                <a:cs typeface="Monaco" charset="0"/>
              </a:rPr>
              <a:t>async</a:t>
            </a:r>
            <a:endParaRPr lang="en-US" sz="1400" dirty="0">
              <a:latin typeface="Monaco" charset="0"/>
              <a:cs typeface="Monaco" charset="0"/>
            </a:endParaRP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// process to call resolve() or reject()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</a:t>
            </a:r>
            <a:r>
              <a:rPr lang="en-US" sz="14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MyAndroid.fetchContacts</a:t>
            </a:r>
            <a:r>
              <a:rPr lang="en-US" sz="1400" dirty="0">
                <a:latin typeface="Monaco" charset="0"/>
                <a:cs typeface="Monaco" charset="0"/>
              </a:rPr>
              <a:t>(</a:t>
            </a:r>
            <a:r>
              <a:rPr lang="en-US" sz="1400" dirty="0" err="1">
                <a:latin typeface="Monaco" charset="0"/>
                <a:cs typeface="Monaco" charset="0"/>
              </a:rPr>
              <a:t>currentHandleId</a:t>
            </a:r>
            <a:r>
              <a:rPr lang="en-US" sz="1400" dirty="0">
                <a:latin typeface="Monaco" charset="0"/>
                <a:cs typeface="Monaco" charset="0"/>
              </a:rPr>
              <a:t>);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  ...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>
                <a:latin typeface="Monaco" charset="0"/>
                <a:cs typeface="Monaco" charset="0"/>
              </a:rPr>
              <a:t>}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 </a:t>
            </a:r>
          </a:p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0227728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5" y="124666"/>
            <a:ext cx="8133773" cy="1346106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3600" dirty="0"/>
              <a:t>Building demo Hybrid App in </a:t>
            </a:r>
            <a:r>
              <a:rPr lang="en-US" sz="3600" dirty="0" err="1"/>
              <a:t>WebView</a:t>
            </a:r>
            <a:r>
              <a:rPr lang="en-US" dirty="0"/>
              <a:t/>
            </a:r>
            <a:br>
              <a:rPr lang="en-US" dirty="0"/>
            </a:br>
            <a:r>
              <a:rPr lang="en-US" sz="3600" dirty="0"/>
              <a:t>Binding JavaScript to Android ...5</a:t>
            </a:r>
          </a:p>
        </p:txBody>
      </p:sp>
      <p:sp>
        <p:nvSpPr>
          <p:cNvPr id="4813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5" y="1599642"/>
            <a:ext cx="8133773" cy="4555191"/>
          </a:xfrm>
          <a:ln/>
        </p:spPr>
        <p:txBody>
          <a:bodyPr/>
          <a:lstStyle/>
          <a:p>
            <a:pPr indent="-29611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/>
              <a:t>Some gotchas</a:t>
            </a:r>
          </a:p>
          <a:p>
            <a:pPr marL="1043517" lvl="1" indent="-438474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/>
              <a:t>must add the @</a:t>
            </a:r>
            <a:r>
              <a:rPr lang="en-US" dirty="0" err="1"/>
              <a:t>JavascriptInterface</a:t>
            </a:r>
            <a:r>
              <a:rPr lang="en-US" dirty="0"/>
              <a:t> annotation to any method that you want available to your JavaScript (the method must also be public)</a:t>
            </a:r>
          </a:p>
          <a:p>
            <a:pPr marL="1595882" lvl="2" indent="-390074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/>
              <a:t>If not, the method is not accessible by web page for app on Android 4.2+ </a:t>
            </a:r>
            <a:r>
              <a:rPr lang="en-US" dirty="0" smtClean="0"/>
              <a:t>(target </a:t>
            </a:r>
            <a:r>
              <a:rPr lang="en-US" dirty="0" err="1"/>
              <a:t>sdk</a:t>
            </a:r>
            <a:r>
              <a:rPr lang="en-US" dirty="0"/>
              <a:t> API 17+)</a:t>
            </a:r>
          </a:p>
          <a:p>
            <a:pPr marL="1043517" lvl="1" indent="-438474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/>
              <a:t>The “</a:t>
            </a:r>
            <a:r>
              <a:rPr lang="en-US" dirty="0" err="1"/>
              <a:t>MyAndroid</a:t>
            </a:r>
            <a:r>
              <a:rPr lang="en-US" dirty="0"/>
              <a:t>” object bound to JavaScript runs in another thread, and not in the thread in which it was constructed</a:t>
            </a:r>
          </a:p>
        </p:txBody>
      </p:sp>
    </p:spTree>
    <p:extLst>
      <p:ext uri="{BB962C8B-B14F-4D97-AF65-F5344CB8AC3E}">
        <p14:creationId xmlns:p14="http://schemas.microsoft.com/office/powerpoint/2010/main" val="21031722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5" y="124666"/>
            <a:ext cx="8133773" cy="1346106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3600" dirty="0"/>
              <a:t>Building demo Hybrid App in </a:t>
            </a:r>
            <a:r>
              <a:rPr lang="en-US" sz="3600" dirty="0" err="1"/>
              <a:t>WebView</a:t>
            </a:r>
            <a:r>
              <a:rPr lang="en-US" dirty="0"/>
              <a:t/>
            </a:r>
            <a:br>
              <a:rPr lang="en-US" dirty="0"/>
            </a:br>
            <a:r>
              <a:rPr lang="en-US" sz="3600" dirty="0"/>
              <a:t>Binding JavaScript to Android ...6</a:t>
            </a:r>
          </a:p>
        </p:txBody>
      </p:sp>
      <p:sp>
        <p:nvSpPr>
          <p:cNvPr id="4915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5" y="1599640"/>
            <a:ext cx="8133773" cy="4430526"/>
          </a:xfrm>
          <a:ln/>
        </p:spPr>
        <p:txBody>
          <a:bodyPr>
            <a:normAutofit lnSpcReduction="10000"/>
          </a:bodyPr>
          <a:lstStyle/>
          <a:p>
            <a:pPr marL="1025008" lvl="1" indent="-410003">
              <a:buSzPct val="45000"/>
              <a:buFont typeface="Wingdings" charset="0"/>
              <a:buChar char=""/>
              <a:tabLst>
                <a:tab pos="948133" algn="l"/>
                <a:tab pos="1358139" algn="l"/>
                <a:tab pos="1768139" algn="l"/>
                <a:tab pos="2178148" algn="l"/>
                <a:tab pos="2588148" algn="l"/>
                <a:tab pos="2998151" algn="l"/>
                <a:tab pos="3408154" algn="l"/>
                <a:tab pos="3818161" algn="l"/>
                <a:tab pos="4228162" algn="l"/>
                <a:tab pos="4638163" algn="l"/>
                <a:tab pos="5048168" algn="l"/>
                <a:tab pos="5458173" algn="l"/>
                <a:tab pos="5868175" algn="l"/>
                <a:tab pos="6278176" algn="l"/>
                <a:tab pos="6688184" algn="l"/>
                <a:tab pos="7098187" algn="l"/>
                <a:tab pos="7508190" algn="l"/>
                <a:tab pos="7918192" algn="l"/>
                <a:tab pos="8328197" algn="l"/>
                <a:tab pos="8738200" algn="l"/>
              </a:tabLst>
            </a:pPr>
            <a:r>
              <a:rPr lang="en-US" dirty="0"/>
              <a:t>Caution: Using </a:t>
            </a:r>
            <a:r>
              <a:rPr lang="en-US" i="1" dirty="0" err="1"/>
              <a:t>addJavascriptInterface</a:t>
            </a:r>
            <a:r>
              <a:rPr lang="en-US" dirty="0"/>
              <a:t>() </a:t>
            </a:r>
            <a:r>
              <a:rPr lang="en-US" dirty="0" smtClean="0"/>
              <a:t>on a </a:t>
            </a:r>
            <a:r>
              <a:rPr lang="en-US" dirty="0" err="1" smtClean="0"/>
              <a:t>WebView</a:t>
            </a:r>
            <a:r>
              <a:rPr lang="en-US" dirty="0" smtClean="0"/>
              <a:t> allows </a:t>
            </a:r>
            <a:r>
              <a:rPr lang="en-US" dirty="0"/>
              <a:t>JavaScript to control your Android application</a:t>
            </a:r>
          </a:p>
          <a:p>
            <a:pPr marL="1366678" lvl="2" indent="-239169">
              <a:buSzPct val="45000"/>
              <a:buFont typeface="Wingdings" charset="0"/>
              <a:buChar char=""/>
              <a:tabLst>
                <a:tab pos="795806" algn="l"/>
                <a:tab pos="948133" algn="l"/>
                <a:tab pos="1358139" algn="l"/>
                <a:tab pos="1768139" algn="l"/>
                <a:tab pos="2178148" algn="l"/>
                <a:tab pos="2588148" algn="l"/>
                <a:tab pos="2998151" algn="l"/>
                <a:tab pos="3408154" algn="l"/>
                <a:tab pos="3818161" algn="l"/>
                <a:tab pos="4228162" algn="l"/>
                <a:tab pos="4638163" algn="l"/>
                <a:tab pos="5048168" algn="l"/>
                <a:tab pos="5458173" algn="l"/>
                <a:tab pos="5868175" algn="l"/>
                <a:tab pos="6278176" algn="l"/>
                <a:tab pos="6688184" algn="l"/>
                <a:tab pos="7098187" algn="l"/>
                <a:tab pos="7508190" algn="l"/>
                <a:tab pos="7918192" algn="l"/>
                <a:tab pos="8328197" algn="l"/>
                <a:tab pos="8738200" algn="l"/>
              </a:tabLst>
            </a:pPr>
            <a:r>
              <a:rPr lang="en-US" dirty="0"/>
              <a:t>should not use </a:t>
            </a:r>
            <a:r>
              <a:rPr lang="en-US" i="1" dirty="0" err="1"/>
              <a:t>addJavascriptInterface</a:t>
            </a:r>
            <a:r>
              <a:rPr lang="en-US" dirty="0"/>
              <a:t>() unless you wrote all of the HTML and JavaScript that appears in your </a:t>
            </a:r>
            <a:r>
              <a:rPr lang="en-US" dirty="0" err="1"/>
              <a:t>WebView</a:t>
            </a:r>
            <a:endParaRPr lang="en-US" dirty="0"/>
          </a:p>
          <a:p>
            <a:pPr marL="1366678" lvl="2" indent="-239169">
              <a:buSzPct val="45000"/>
              <a:buFont typeface="Wingdings" charset="0"/>
              <a:buChar char=""/>
              <a:tabLst>
                <a:tab pos="795806" algn="l"/>
                <a:tab pos="948133" algn="l"/>
                <a:tab pos="1358139" algn="l"/>
                <a:tab pos="1768139" algn="l"/>
                <a:tab pos="2178148" algn="l"/>
                <a:tab pos="2588148" algn="l"/>
                <a:tab pos="2998151" algn="l"/>
                <a:tab pos="3408154" algn="l"/>
                <a:tab pos="3818161" algn="l"/>
                <a:tab pos="4228162" algn="l"/>
                <a:tab pos="4638163" algn="l"/>
                <a:tab pos="5048168" algn="l"/>
                <a:tab pos="5458173" algn="l"/>
                <a:tab pos="5868175" algn="l"/>
                <a:tab pos="6278176" algn="l"/>
                <a:tab pos="6688184" algn="l"/>
                <a:tab pos="7098187" algn="l"/>
                <a:tab pos="7508190" algn="l"/>
                <a:tab pos="7918192" algn="l"/>
                <a:tab pos="8328197" algn="l"/>
                <a:tab pos="8738200" algn="l"/>
              </a:tabLst>
            </a:pPr>
            <a:r>
              <a:rPr lang="en-US" dirty="0"/>
              <a:t>should also not allow the user to navigate to other web </a:t>
            </a:r>
            <a:r>
              <a:rPr lang="en-US" dirty="0" smtClean="0"/>
              <a:t>pages </a:t>
            </a:r>
            <a:r>
              <a:rPr lang="en-US" dirty="0"/>
              <a:t>(displayed </a:t>
            </a:r>
            <a:r>
              <a:rPr lang="en-US" dirty="0" smtClean="0"/>
              <a:t>within </a:t>
            </a:r>
            <a:r>
              <a:rPr lang="en-US" dirty="0"/>
              <a:t>your </a:t>
            </a:r>
            <a:r>
              <a:rPr lang="en-US" dirty="0" err="1" smtClean="0"/>
              <a:t>WebView</a:t>
            </a:r>
            <a:r>
              <a:rPr lang="en-US" dirty="0" smtClean="0"/>
              <a:t>) </a:t>
            </a:r>
            <a:r>
              <a:rPr lang="en-US" dirty="0"/>
              <a:t>that are not your </a:t>
            </a:r>
            <a:r>
              <a:rPr lang="en-US" dirty="0" smtClean="0"/>
              <a:t>own; </a:t>
            </a:r>
            <a:r>
              <a:rPr lang="en-US" dirty="0"/>
              <a:t>instead, allow the </a:t>
            </a:r>
            <a:r>
              <a:rPr lang="en-US" dirty="0" smtClean="0"/>
              <a:t>device's </a:t>
            </a:r>
            <a:r>
              <a:rPr lang="en-US" dirty="0"/>
              <a:t>default </a:t>
            </a:r>
            <a:r>
              <a:rPr lang="en-US" dirty="0" smtClean="0"/>
              <a:t>mobile browser </a:t>
            </a:r>
            <a:r>
              <a:rPr lang="en-US" dirty="0"/>
              <a:t>application to open foreign links, by overriding </a:t>
            </a:r>
            <a:r>
              <a:rPr lang="en-US" i="1" dirty="0" err="1"/>
              <a:t>shouldOverrideUrlLoading</a:t>
            </a:r>
            <a:r>
              <a:rPr lang="en-US" i="1" dirty="0"/>
              <a:t>(</a:t>
            </a:r>
            <a:r>
              <a:rPr lang="en-US" i="1" dirty="0" smtClean="0"/>
              <a:t>)</a:t>
            </a:r>
            <a:endParaRPr lang="en-US" dirty="0" smtClean="0"/>
          </a:p>
          <a:p>
            <a:pPr marL="1823558" lvl="3" indent="-239169">
              <a:buSzPct val="45000"/>
              <a:buFont typeface="Wingdings" charset="0"/>
              <a:buChar char=""/>
              <a:tabLst>
                <a:tab pos="795806" algn="l"/>
                <a:tab pos="948133" algn="l"/>
                <a:tab pos="1358139" algn="l"/>
                <a:tab pos="1768139" algn="l"/>
                <a:tab pos="2178148" algn="l"/>
                <a:tab pos="2588148" algn="l"/>
                <a:tab pos="2998151" algn="l"/>
                <a:tab pos="3408154" algn="l"/>
                <a:tab pos="3818161" algn="l"/>
                <a:tab pos="4228162" algn="l"/>
                <a:tab pos="4638163" algn="l"/>
                <a:tab pos="5048168" algn="l"/>
                <a:tab pos="5458173" algn="l"/>
                <a:tab pos="5868175" algn="l"/>
                <a:tab pos="6278176" algn="l"/>
                <a:tab pos="6688184" algn="l"/>
                <a:tab pos="7098187" algn="l"/>
                <a:tab pos="7508190" algn="l"/>
                <a:tab pos="7918192" algn="l"/>
                <a:tab pos="8328197" algn="l"/>
                <a:tab pos="8738200" algn="l"/>
              </a:tabLst>
            </a:pPr>
            <a:r>
              <a:rPr lang="en-US" dirty="0" smtClean="0"/>
              <a:t>method of a </a:t>
            </a:r>
            <a:r>
              <a:rPr lang="en-US" dirty="0" err="1" smtClean="0"/>
              <a:t>WebViewClient</a:t>
            </a:r>
            <a:r>
              <a:rPr lang="en-US" dirty="0" smtClean="0"/>
              <a:t> object set on </a:t>
            </a:r>
            <a:r>
              <a:rPr lang="en-US" dirty="0" err="1" smtClean="0"/>
              <a:t>WebView</a:t>
            </a:r>
            <a:r>
              <a:rPr lang="en-US" dirty="0" smtClean="0"/>
              <a:t> object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486189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50" y="124666"/>
            <a:ext cx="8132330" cy="1346106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dirty="0" err="1"/>
              <a:t>WebView</a:t>
            </a:r>
            <a:r>
              <a:rPr lang="en-US" dirty="0"/>
              <a:t> in Android 4.4</a:t>
            </a:r>
            <a:br>
              <a:rPr lang="en-US" dirty="0"/>
            </a:br>
            <a:r>
              <a:rPr lang="en-US" sz="3900" dirty="0"/>
              <a:t>Multi-threading consideration</a:t>
            </a:r>
          </a:p>
        </p:txBody>
      </p:sp>
      <p:sp>
        <p:nvSpPr>
          <p:cNvPr id="5017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8" y="1599646"/>
            <a:ext cx="8203045" cy="4429125"/>
          </a:xfrm>
          <a:ln/>
        </p:spPr>
        <p:txBody>
          <a:bodyPr/>
          <a:lstStyle/>
          <a:p>
            <a:pPr marL="0" indent="0">
              <a:buNone/>
              <a:tabLst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 smtClean="0"/>
              <a:t>Don’t call methods on </a:t>
            </a:r>
            <a:r>
              <a:rPr lang="en-US" dirty="0" err="1" smtClean="0"/>
              <a:t>WebView</a:t>
            </a:r>
            <a:r>
              <a:rPr lang="en-US" dirty="0" smtClean="0"/>
              <a:t> from any </a:t>
            </a:r>
            <a:r>
              <a:rPr lang="en-US" i="1" dirty="0" smtClean="0"/>
              <a:t>non-UI </a:t>
            </a:r>
            <a:r>
              <a:rPr lang="en-US" i="1" dirty="0"/>
              <a:t>thread</a:t>
            </a:r>
            <a:r>
              <a:rPr lang="en-US" dirty="0"/>
              <a:t> </a:t>
            </a:r>
            <a:endParaRPr lang="en-US" dirty="0" smtClean="0"/>
          </a:p>
          <a:p>
            <a:pPr marL="1025008" lvl="1" indent="-410003">
              <a:buFont typeface="Arial"/>
              <a:buChar char="•"/>
              <a:tabLst>
                <a:tab pos="408580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 smtClean="0">
                <a:cs typeface="Times New Roman"/>
              </a:rPr>
              <a:t>Can </a:t>
            </a:r>
            <a:r>
              <a:rPr lang="en-US" dirty="0">
                <a:cs typeface="Times New Roman"/>
              </a:rPr>
              <a:t>cause unexpected results</a:t>
            </a:r>
          </a:p>
          <a:p>
            <a:pPr marL="1044941" lvl="1" indent="-439898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 smtClean="0"/>
              <a:t>Example: </a:t>
            </a:r>
            <a:r>
              <a:rPr lang="en-US" dirty="0"/>
              <a:t>if app uses </a:t>
            </a:r>
            <a:r>
              <a:rPr lang="en-US" dirty="0" smtClean="0"/>
              <a:t>a worker thread</a:t>
            </a:r>
            <a:endParaRPr lang="en-US" dirty="0"/>
          </a:p>
          <a:p>
            <a:pPr indent="-297537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44155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50" y="124666"/>
            <a:ext cx="8132330" cy="1346106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dirty="0" err="1"/>
              <a:t>WebView</a:t>
            </a:r>
            <a:r>
              <a:rPr lang="en-US" dirty="0"/>
              <a:t> in Android 4.4</a:t>
            </a:r>
            <a:br>
              <a:rPr lang="en-US" dirty="0"/>
            </a:br>
            <a:r>
              <a:rPr lang="en-US" sz="3900" dirty="0"/>
              <a:t>Multi-threading consideration ...2</a:t>
            </a:r>
          </a:p>
        </p:txBody>
      </p:sp>
      <p:sp>
        <p:nvSpPr>
          <p:cNvPr id="5120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8" y="1599646"/>
            <a:ext cx="8304319" cy="4643985"/>
          </a:xfrm>
          <a:ln/>
        </p:spPr>
        <p:txBody>
          <a:bodyPr>
            <a:normAutofit fontScale="92500" lnSpcReduction="20000"/>
          </a:bodyPr>
          <a:lstStyle/>
          <a:p>
            <a:pPr marL="0" indent="0">
              <a:buNone/>
              <a:tabLst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3500" dirty="0"/>
              <a:t>To ensure code runs o</a:t>
            </a:r>
            <a:r>
              <a:rPr lang="en-US" sz="3500" dirty="0" smtClean="0"/>
              <a:t>n </a:t>
            </a:r>
            <a:r>
              <a:rPr lang="en-US" sz="3500" dirty="0"/>
              <a:t>the UI thread</a:t>
            </a:r>
            <a:r>
              <a:rPr lang="en-US" sz="3500" dirty="0" smtClean="0"/>
              <a:t>,</a:t>
            </a:r>
          </a:p>
          <a:p>
            <a:pPr marL="0" indent="0">
              <a:buNone/>
              <a:tabLst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3500" dirty="0" smtClean="0"/>
              <a:t>use: </a:t>
            </a:r>
            <a:r>
              <a:rPr lang="en-US" sz="3500" i="1" dirty="0" err="1" smtClean="0">
                <a:solidFill>
                  <a:srgbClr val="1A1A1A"/>
                </a:solidFill>
                <a:cs typeface="Times New Roman" charset="0"/>
              </a:rPr>
              <a:t>runOnUiThread</a:t>
            </a:r>
            <a:r>
              <a:rPr lang="en-US" sz="3500" dirty="0">
                <a:solidFill>
                  <a:srgbClr val="1A1A1A"/>
                </a:solidFill>
                <a:cs typeface="Times New Roman" charset="0"/>
              </a:rPr>
              <a:t>() </a:t>
            </a:r>
            <a:r>
              <a:rPr lang="en-US" sz="3500" dirty="0">
                <a:solidFill>
                  <a:srgbClr val="1A1A1A"/>
                </a:solidFill>
                <a:latin typeface="Times New Roman" charset="0"/>
                <a:cs typeface="Times New Roman" charset="0"/>
              </a:rPr>
              <a:t>from the non-UI thread</a:t>
            </a:r>
          </a:p>
          <a:p>
            <a:pPr marL="0" indent="996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endParaRPr lang="en-US" sz="1500" dirty="0" smtClean="0">
              <a:solidFill>
                <a:srgbClr val="FF3333"/>
              </a:solidFill>
              <a:latin typeface="Courier New" charset="0"/>
              <a:cs typeface="Courier New" charset="0"/>
            </a:endParaRPr>
          </a:p>
          <a:p>
            <a:pPr marL="0" indent="996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200" dirty="0" err="1" smtClean="0">
                <a:solidFill>
                  <a:srgbClr val="FF3333"/>
                </a:solidFill>
                <a:latin typeface="Courier New" charset="0"/>
                <a:cs typeface="Courier New" charset="0"/>
              </a:rPr>
              <a:t>runOnUiThread</a:t>
            </a:r>
            <a:r>
              <a:rPr lang="en-US" sz="22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(</a:t>
            </a:r>
            <a:r>
              <a:rPr lang="en-US" sz="2200" dirty="0">
                <a:solidFill>
                  <a:srgbClr val="000075"/>
                </a:solidFill>
                <a:latin typeface="Courier New" charset="0"/>
                <a:cs typeface="Courier New" charset="0"/>
              </a:rPr>
              <a:t>new</a:t>
            </a:r>
            <a:r>
              <a:rPr lang="en-US" sz="2200" dirty="0">
                <a:solidFill>
                  <a:srgbClr val="1A1A1A"/>
                </a:solidFill>
                <a:latin typeface="Courier New" charset="0"/>
                <a:cs typeface="Courier New" charset="0"/>
              </a:rPr>
              <a:t> </a:t>
            </a:r>
            <a:r>
              <a:rPr lang="en-US" sz="2200" dirty="0">
                <a:solidFill>
                  <a:srgbClr val="520053"/>
                </a:solidFill>
                <a:latin typeface="Courier New" charset="0"/>
                <a:cs typeface="Courier New" charset="0"/>
              </a:rPr>
              <a:t>Runnable</a:t>
            </a:r>
            <a:r>
              <a:rPr lang="en-US" sz="22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()</a:t>
            </a:r>
            <a:r>
              <a:rPr lang="en-US" sz="2200" dirty="0">
                <a:solidFill>
                  <a:srgbClr val="1A1A1A"/>
                </a:solidFill>
                <a:latin typeface="Courier New" charset="0"/>
                <a:cs typeface="Courier New" charset="0"/>
              </a:rPr>
              <a:t> </a:t>
            </a:r>
            <a:r>
              <a:rPr lang="en-US" sz="22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{</a:t>
            </a:r>
          </a:p>
          <a:p>
            <a:pPr marL="0" indent="996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200" dirty="0">
                <a:latin typeface="Courier New" charset="0"/>
                <a:cs typeface="Courier New" charset="0"/>
              </a:rPr>
              <a:t>    </a:t>
            </a:r>
            <a:r>
              <a:rPr lang="en-US" sz="2200" dirty="0">
                <a:solidFill>
                  <a:srgbClr val="0B5453"/>
                </a:solidFill>
                <a:latin typeface="Courier New" charset="0"/>
                <a:cs typeface="Courier New" charset="0"/>
              </a:rPr>
              <a:t>@Override</a:t>
            </a:r>
          </a:p>
          <a:p>
            <a:pPr marL="0" indent="996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200" dirty="0">
                <a:latin typeface="Courier New" charset="0"/>
                <a:cs typeface="Courier New" charset="0"/>
              </a:rPr>
              <a:t>    </a:t>
            </a:r>
            <a:r>
              <a:rPr lang="en-US" sz="2200" dirty="0">
                <a:solidFill>
                  <a:srgbClr val="000075"/>
                </a:solidFill>
                <a:latin typeface="Courier New" charset="0"/>
                <a:cs typeface="Courier New" charset="0"/>
              </a:rPr>
              <a:t>public</a:t>
            </a:r>
            <a:r>
              <a:rPr lang="en-US" sz="2200" dirty="0">
                <a:latin typeface="Courier New" charset="0"/>
                <a:cs typeface="Courier New" charset="0"/>
              </a:rPr>
              <a:t> </a:t>
            </a:r>
            <a:r>
              <a:rPr lang="en-US" sz="2200" dirty="0">
                <a:solidFill>
                  <a:srgbClr val="000075"/>
                </a:solidFill>
                <a:latin typeface="Courier New" charset="0"/>
                <a:cs typeface="Courier New" charset="0"/>
              </a:rPr>
              <a:t>void</a:t>
            </a:r>
            <a:r>
              <a:rPr lang="en-US" sz="2200" dirty="0">
                <a:latin typeface="Courier New" charset="0"/>
                <a:cs typeface="Courier New" charset="0"/>
              </a:rPr>
              <a:t> run</a:t>
            </a:r>
            <a:r>
              <a:rPr lang="en-US" sz="22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()</a:t>
            </a:r>
            <a:r>
              <a:rPr lang="en-US" sz="2200" dirty="0">
                <a:latin typeface="Courier New" charset="0"/>
                <a:cs typeface="Courier New" charset="0"/>
              </a:rPr>
              <a:t> </a:t>
            </a:r>
            <a:r>
              <a:rPr lang="en-US" sz="22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{</a:t>
            </a:r>
          </a:p>
          <a:p>
            <a:pPr marL="0" indent="996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200" dirty="0">
                <a:latin typeface="Courier New" charset="0"/>
                <a:cs typeface="Courier New" charset="0"/>
              </a:rPr>
              <a:t>        </a:t>
            </a:r>
            <a:r>
              <a:rPr lang="en-US" sz="2200" dirty="0">
                <a:solidFill>
                  <a:srgbClr val="0B5601"/>
                </a:solidFill>
                <a:latin typeface="Courier New" charset="0"/>
                <a:cs typeface="Courier New" charset="0"/>
              </a:rPr>
              <a:t>// Code calling </a:t>
            </a:r>
            <a:r>
              <a:rPr lang="en-US" sz="2200" dirty="0" err="1">
                <a:solidFill>
                  <a:srgbClr val="0B5601"/>
                </a:solidFill>
                <a:latin typeface="Courier New" charset="0"/>
                <a:cs typeface="Courier New" charset="0"/>
              </a:rPr>
              <a:t>WebView</a:t>
            </a:r>
            <a:r>
              <a:rPr lang="en-US" sz="2200" dirty="0">
                <a:solidFill>
                  <a:srgbClr val="0B5601"/>
                </a:solidFill>
                <a:latin typeface="Courier New" charset="0"/>
                <a:cs typeface="Courier New" charset="0"/>
              </a:rPr>
              <a:t> method(s</a:t>
            </a:r>
            <a:r>
              <a:rPr lang="en-US" sz="2200" dirty="0" smtClean="0">
                <a:solidFill>
                  <a:srgbClr val="0B5601"/>
                </a:solidFill>
                <a:latin typeface="Courier New" charset="0"/>
                <a:cs typeface="Courier New" charset="0"/>
              </a:rPr>
              <a:t>) goes here</a:t>
            </a:r>
          </a:p>
          <a:p>
            <a:pPr marL="0" indent="996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200" dirty="0" smtClean="0">
                <a:latin typeface="Courier New" charset="0"/>
                <a:cs typeface="Courier New" charset="0"/>
              </a:rPr>
              <a:t>    </a:t>
            </a:r>
            <a:r>
              <a:rPr lang="en-US" sz="2200" dirty="0" smtClean="0">
                <a:solidFill>
                  <a:srgbClr val="535502"/>
                </a:solidFill>
                <a:latin typeface="Courier New" charset="0"/>
                <a:cs typeface="Courier New" charset="0"/>
              </a:rPr>
              <a:t>}</a:t>
            </a:r>
          </a:p>
          <a:p>
            <a:pPr marL="0" indent="996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200" dirty="0" smtClean="0">
                <a:solidFill>
                  <a:srgbClr val="535502"/>
                </a:solidFill>
                <a:latin typeface="Courier New" charset="0"/>
                <a:cs typeface="Courier New" charset="0"/>
              </a:rPr>
              <a:t>}</a:t>
            </a:r>
            <a:r>
              <a:rPr lang="en-US" sz="22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)</a:t>
            </a:r>
            <a:r>
              <a:rPr lang="en-US" sz="2200" dirty="0" smtClean="0">
                <a:solidFill>
                  <a:srgbClr val="535502"/>
                </a:solidFill>
                <a:latin typeface="Courier New" charset="0"/>
                <a:cs typeface="Courier New" charset="0"/>
              </a:rPr>
              <a:t>;</a:t>
            </a:r>
          </a:p>
          <a:p>
            <a:pPr marL="0" indent="9966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endParaRPr lang="en-US" sz="1500" dirty="0">
              <a:solidFill>
                <a:srgbClr val="535502"/>
              </a:solidFill>
              <a:latin typeface="Courier New" charset="0"/>
              <a:cs typeface="Courier New" charset="0"/>
            </a:endParaRPr>
          </a:p>
          <a:p>
            <a:pPr marL="576263" lvl="1" indent="-352425">
              <a:buSzPct val="45000"/>
              <a:buFont typeface="Wingdings" charset="0"/>
              <a:buChar char=""/>
              <a:tabLst>
                <a:tab pos="623888" algn="l"/>
                <a:tab pos="817563" algn="l"/>
                <a:tab pos="1227138" algn="l"/>
                <a:tab pos="1638300" algn="l"/>
                <a:tab pos="2047875" algn="l"/>
                <a:tab pos="2457450" algn="l"/>
                <a:tab pos="2867025" algn="l"/>
                <a:tab pos="3278188" algn="l"/>
                <a:tab pos="3687763" algn="l"/>
                <a:tab pos="4097338" algn="l"/>
                <a:tab pos="4508500" algn="l"/>
                <a:tab pos="4918075" algn="l"/>
                <a:tab pos="5327650" algn="l"/>
                <a:tab pos="5737225" algn="l"/>
                <a:tab pos="6148388" algn="l"/>
                <a:tab pos="6557963" algn="l"/>
                <a:tab pos="6967538" algn="l"/>
                <a:tab pos="7377113" algn="l"/>
                <a:tab pos="7788275" algn="l"/>
                <a:tab pos="8197850" algn="l"/>
              </a:tabLst>
            </a:pPr>
            <a:r>
              <a:rPr lang="en-US" sz="3000" dirty="0" smtClean="0">
                <a:cs typeface="Courier New" charset="0"/>
              </a:rPr>
              <a:t>E.g. See later, method</a:t>
            </a:r>
            <a:r>
              <a:rPr lang="en-US" sz="3000" dirty="0">
                <a:cs typeface="Courier New" charset="0"/>
              </a:rPr>
              <a:t>: </a:t>
            </a:r>
            <a:r>
              <a:rPr lang="en-US" sz="2200" i="1" dirty="0" err="1">
                <a:cs typeface="Courier New" charset="0"/>
              </a:rPr>
              <a:t>getContactsAndResolveJSDeferredObj</a:t>
            </a:r>
            <a:r>
              <a:rPr lang="en-US" sz="2200" dirty="0" smtClean="0">
                <a:cs typeface="Courier New" charset="0"/>
              </a:rPr>
              <a:t>(..)</a:t>
            </a:r>
          </a:p>
          <a:p>
            <a:pPr marL="858838" lvl="2" indent="-282575">
              <a:buSzPct val="45000"/>
              <a:buFont typeface="Wingdings" charset="0"/>
              <a:buChar char=""/>
              <a:tabLst>
                <a:tab pos="623888" algn="l"/>
                <a:tab pos="817563" algn="l"/>
                <a:tab pos="1227138" algn="l"/>
                <a:tab pos="1638300" algn="l"/>
                <a:tab pos="2047875" algn="l"/>
                <a:tab pos="2457450" algn="l"/>
                <a:tab pos="2867025" algn="l"/>
                <a:tab pos="3278188" algn="l"/>
                <a:tab pos="3687763" algn="l"/>
                <a:tab pos="4097338" algn="l"/>
                <a:tab pos="4508500" algn="l"/>
                <a:tab pos="4918075" algn="l"/>
                <a:tab pos="5327650" algn="l"/>
                <a:tab pos="5737225" algn="l"/>
                <a:tab pos="6148388" algn="l"/>
                <a:tab pos="6557963" algn="l"/>
                <a:tab pos="6967538" algn="l"/>
                <a:tab pos="7377113" algn="l"/>
                <a:tab pos="7788275" algn="l"/>
                <a:tab pos="8197850" algn="l"/>
              </a:tabLst>
            </a:pPr>
            <a:r>
              <a:rPr lang="en-US" sz="2600" dirty="0" smtClean="0">
                <a:cs typeface="Courier New" charset="0"/>
              </a:rPr>
              <a:t>Is </a:t>
            </a:r>
            <a:r>
              <a:rPr lang="en-US" sz="2600" dirty="0">
                <a:cs typeface="Courier New" charset="0"/>
              </a:rPr>
              <a:t>run in a worker thread to get contacts in ‘Contacts’ app, then runs JavaScript code using a </a:t>
            </a:r>
            <a:r>
              <a:rPr lang="en-US" sz="2600" dirty="0" err="1">
                <a:cs typeface="Courier New" charset="0"/>
              </a:rPr>
              <a:t>WebView</a:t>
            </a:r>
            <a:r>
              <a:rPr lang="en-US" sz="2600" dirty="0">
                <a:cs typeface="Courier New" charset="0"/>
              </a:rPr>
              <a:t> method which </a:t>
            </a:r>
            <a:r>
              <a:rPr lang="en-US" sz="2600" i="1" dirty="0">
                <a:cs typeface="Courier New" charset="0"/>
              </a:rPr>
              <a:t>must be run on the UI thread</a:t>
            </a:r>
          </a:p>
        </p:txBody>
      </p:sp>
    </p:spTree>
    <p:extLst>
      <p:ext uri="{BB962C8B-B14F-4D97-AF65-F5344CB8AC3E}">
        <p14:creationId xmlns:p14="http://schemas.microsoft.com/office/powerpoint/2010/main" val="131305978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50" y="124666"/>
            <a:ext cx="8132330" cy="1346106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dirty="0" err="1"/>
              <a:t>WebView</a:t>
            </a:r>
            <a:r>
              <a:rPr lang="en-US" dirty="0"/>
              <a:t> in Android 4.4</a:t>
            </a:r>
            <a:br>
              <a:rPr lang="en-US" dirty="0"/>
            </a:br>
            <a:r>
              <a:rPr lang="en-US" sz="3900" dirty="0"/>
              <a:t>UI Thread Blocking</a:t>
            </a:r>
          </a:p>
        </p:txBody>
      </p:sp>
      <p:sp>
        <p:nvSpPr>
          <p:cNvPr id="5222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8" y="1599646"/>
            <a:ext cx="8203045" cy="4653243"/>
          </a:xfrm>
          <a:ln/>
        </p:spPr>
        <p:txBody>
          <a:bodyPr>
            <a:normAutofit/>
          </a:bodyPr>
          <a:lstStyle/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/>
              <a:t>Never block the UI thread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000" dirty="0">
                <a:solidFill>
                  <a:srgbClr val="0B5601"/>
                </a:solidFill>
                <a:latin typeface="Courier New" charset="0"/>
                <a:cs typeface="Courier New" charset="0"/>
              </a:rPr>
              <a:t>// Example: app is waiting for a JavaScript callback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000" dirty="0">
                <a:solidFill>
                  <a:srgbClr val="0B5601"/>
                </a:solidFill>
                <a:latin typeface="Courier New" charset="0"/>
                <a:cs typeface="Courier New" charset="0"/>
              </a:rPr>
              <a:t>// This code is BAD -- blocks the UI thread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000" dirty="0" err="1" smtClean="0">
                <a:latin typeface="Courier New" charset="0"/>
                <a:cs typeface="Courier New" charset="0"/>
              </a:rPr>
              <a:t>webView</a:t>
            </a:r>
            <a:r>
              <a:rPr lang="en-US" sz="2000" dirty="0" err="1" smtClean="0">
                <a:solidFill>
                  <a:srgbClr val="535502"/>
                </a:solidFill>
                <a:latin typeface="Courier New" charset="0"/>
                <a:cs typeface="Courier New" charset="0"/>
              </a:rPr>
              <a:t>.</a:t>
            </a:r>
            <a:r>
              <a:rPr lang="en-US" sz="2000" dirty="0" err="1" smtClean="0">
                <a:latin typeface="Courier New" charset="0"/>
                <a:cs typeface="Courier New" charset="0"/>
              </a:rPr>
              <a:t>loadUrl</a:t>
            </a:r>
            <a:r>
              <a:rPr lang="en-US" sz="20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(</a:t>
            </a:r>
            <a:r>
              <a:rPr lang="en-US" sz="2000" dirty="0">
                <a:solidFill>
                  <a:srgbClr val="730002"/>
                </a:solidFill>
                <a:latin typeface="Courier New" charset="0"/>
                <a:cs typeface="Courier New" charset="0"/>
              </a:rPr>
              <a:t>"</a:t>
            </a:r>
            <a:r>
              <a:rPr lang="en-US" sz="2000" dirty="0" err="1">
                <a:solidFill>
                  <a:srgbClr val="730002"/>
                </a:solidFill>
                <a:latin typeface="Courier New" charset="0"/>
                <a:cs typeface="Courier New" charset="0"/>
              </a:rPr>
              <a:t>javascript:myfn</a:t>
            </a:r>
            <a:r>
              <a:rPr lang="en-US" sz="2000" dirty="0">
                <a:solidFill>
                  <a:srgbClr val="730002"/>
                </a:solidFill>
                <a:latin typeface="Courier New" charset="0"/>
                <a:cs typeface="Courier New" charset="0"/>
              </a:rPr>
              <a:t>()"</a:t>
            </a:r>
            <a:r>
              <a:rPr lang="en-US" sz="20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);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000" dirty="0">
                <a:solidFill>
                  <a:srgbClr val="000075"/>
                </a:solidFill>
                <a:latin typeface="Courier New" charset="0"/>
                <a:cs typeface="Courier New" charset="0"/>
              </a:rPr>
              <a:t>while</a:t>
            </a:r>
            <a:r>
              <a:rPr lang="en-US" sz="20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(</a:t>
            </a:r>
            <a:r>
              <a:rPr lang="en-US" sz="2000" dirty="0">
                <a:latin typeface="Courier New" charset="0"/>
                <a:cs typeface="Courier New" charset="0"/>
              </a:rPr>
              <a:t>result </a:t>
            </a:r>
            <a:r>
              <a:rPr lang="en-US" sz="20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==</a:t>
            </a:r>
            <a:r>
              <a:rPr lang="en-US" sz="2000" dirty="0">
                <a:latin typeface="Courier New" charset="0"/>
                <a:cs typeface="Courier New" charset="0"/>
              </a:rPr>
              <a:t> </a:t>
            </a:r>
            <a:r>
              <a:rPr lang="en-US" sz="2000" dirty="0">
                <a:solidFill>
                  <a:srgbClr val="000075"/>
                </a:solidFill>
                <a:latin typeface="Courier New" charset="0"/>
                <a:cs typeface="Courier New" charset="0"/>
              </a:rPr>
              <a:t>null</a:t>
            </a:r>
            <a:r>
              <a:rPr lang="en-US" sz="20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)</a:t>
            </a:r>
            <a:r>
              <a:rPr lang="en-US" sz="2000" dirty="0">
                <a:latin typeface="Courier New" charset="0"/>
                <a:cs typeface="Courier New" charset="0"/>
              </a:rPr>
              <a:t> </a:t>
            </a:r>
            <a:r>
              <a:rPr lang="en-US" sz="2000" dirty="0" err="1">
                <a:solidFill>
                  <a:srgbClr val="520053"/>
                </a:solidFill>
                <a:latin typeface="Courier New" charset="0"/>
                <a:cs typeface="Courier New" charset="0"/>
              </a:rPr>
              <a:t>Thread</a:t>
            </a:r>
            <a:r>
              <a:rPr lang="en-US" sz="2000" dirty="0" err="1">
                <a:solidFill>
                  <a:srgbClr val="535502"/>
                </a:solidFill>
                <a:latin typeface="Courier New" charset="0"/>
                <a:cs typeface="Courier New" charset="0"/>
              </a:rPr>
              <a:t>.</a:t>
            </a:r>
            <a:r>
              <a:rPr lang="en-US" sz="2000" dirty="0" err="1">
                <a:latin typeface="Courier New" charset="0"/>
                <a:cs typeface="Courier New" charset="0"/>
              </a:rPr>
              <a:t>sleep</a:t>
            </a:r>
            <a:r>
              <a:rPr lang="en-US" sz="20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(</a:t>
            </a:r>
            <a:r>
              <a:rPr lang="en-US" sz="2000" dirty="0">
                <a:solidFill>
                  <a:srgbClr val="0B5453"/>
                </a:solidFill>
                <a:latin typeface="Courier New" charset="0"/>
                <a:cs typeface="Courier New" charset="0"/>
              </a:rPr>
              <a:t>100</a:t>
            </a:r>
            <a:r>
              <a:rPr lang="en-US" sz="2000" dirty="0">
                <a:solidFill>
                  <a:srgbClr val="535502"/>
                </a:solidFill>
                <a:latin typeface="Courier New" charset="0"/>
                <a:cs typeface="Courier New" charset="0"/>
              </a:rPr>
              <a:t>);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endParaRPr lang="en-US" sz="1400" dirty="0">
              <a:solidFill>
                <a:srgbClr val="535502"/>
              </a:solidFill>
              <a:latin typeface="Courier New" charset="0"/>
              <a:cs typeface="Courier New" charset="0"/>
            </a:endParaRPr>
          </a:p>
          <a:p>
            <a:pPr marL="0" indent="8542">
              <a:spcBef>
                <a:spcPct val="0"/>
              </a:spcBef>
              <a:spcAft>
                <a:spcPts val="1346"/>
              </a:spcAft>
              <a:buNone/>
              <a:tabLst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 smtClean="0">
                <a:solidFill>
                  <a:srgbClr val="1A1A1A"/>
                </a:solidFill>
                <a:cs typeface="Times New Roman" charset="0"/>
              </a:rPr>
              <a:t>To run JavaScript asynchronously in </a:t>
            </a:r>
            <a:r>
              <a:rPr lang="en-US" dirty="0" err="1" smtClean="0">
                <a:solidFill>
                  <a:srgbClr val="1A1A1A"/>
                </a:solidFill>
                <a:cs typeface="Times New Roman" charset="0"/>
              </a:rPr>
              <a:t>WebView</a:t>
            </a:r>
            <a:r>
              <a:rPr lang="en-US" dirty="0" smtClean="0">
                <a:solidFill>
                  <a:srgbClr val="1A1A1A"/>
                </a:solidFill>
                <a:cs typeface="Times New Roman" charset="0"/>
              </a:rPr>
              <a:t>, use: </a:t>
            </a:r>
            <a:r>
              <a:rPr lang="en-US" i="1" dirty="0" err="1" smtClean="0">
                <a:solidFill>
                  <a:srgbClr val="1A1A1A"/>
                </a:solidFill>
                <a:cs typeface="Times New Roman" charset="0"/>
              </a:rPr>
              <a:t>evaluateJavascript</a:t>
            </a:r>
            <a:r>
              <a:rPr lang="en-US" dirty="0">
                <a:solidFill>
                  <a:srgbClr val="1A1A1A"/>
                </a:solidFill>
                <a:cs typeface="Times New Roman" charset="0"/>
              </a:rPr>
              <a:t>(</a:t>
            </a:r>
            <a:r>
              <a:rPr lang="en-US" dirty="0" smtClean="0">
                <a:solidFill>
                  <a:srgbClr val="1A1A1A"/>
                </a:solidFill>
                <a:cs typeface="Times New Roman" charset="0"/>
              </a:rPr>
              <a:t>)</a:t>
            </a:r>
          </a:p>
          <a:p>
            <a:pPr marL="1025008" lvl="1" indent="-410003">
              <a:spcBef>
                <a:spcPct val="0"/>
              </a:spcBef>
              <a:spcAft>
                <a:spcPts val="1346"/>
              </a:spcAft>
              <a:buFont typeface="Arial"/>
              <a:buChar char="•"/>
              <a:tabLst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 smtClean="0">
                <a:solidFill>
                  <a:srgbClr val="1A1A1A"/>
                </a:solidFill>
                <a:cs typeface="Times New Roman" charset="0"/>
              </a:rPr>
              <a:t>Introduced in API Level 19, Android 4.4 (</a:t>
            </a:r>
            <a:r>
              <a:rPr lang="en-US" dirty="0" err="1" smtClean="0">
                <a:solidFill>
                  <a:srgbClr val="1A1A1A"/>
                </a:solidFill>
                <a:cs typeface="Times New Roman" charset="0"/>
              </a:rPr>
              <a:t>KitKat</a:t>
            </a:r>
            <a:r>
              <a:rPr lang="en-US" dirty="0" smtClean="0">
                <a:solidFill>
                  <a:srgbClr val="1A1A1A"/>
                </a:solidFill>
                <a:cs typeface="Times New Roman" charset="0"/>
              </a:rPr>
              <a:t>): a Chromium </a:t>
            </a:r>
            <a:r>
              <a:rPr lang="en-US" dirty="0" err="1">
                <a:solidFill>
                  <a:srgbClr val="1A1A1A"/>
                </a:solidFill>
                <a:cs typeface="Times New Roman" charset="0"/>
              </a:rPr>
              <a:t>WebView</a:t>
            </a:r>
            <a:r>
              <a:rPr lang="en-US" dirty="0">
                <a:solidFill>
                  <a:srgbClr val="1A1A1A"/>
                </a:solidFill>
                <a:cs typeface="Times New Roman" charset="0"/>
              </a:rPr>
              <a:t> </a:t>
            </a:r>
            <a:r>
              <a:rPr lang="en-US" dirty="0" smtClean="0">
                <a:solidFill>
                  <a:srgbClr val="1A1A1A"/>
                </a:solidFill>
                <a:cs typeface="Times New Roman" charset="0"/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323330624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123267"/>
            <a:ext cx="8130886" cy="1346107"/>
          </a:xfrm>
          <a:ln/>
        </p:spPr>
        <p:txBody>
          <a:bodyPr>
            <a:normAutofit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4000" dirty="0" err="1"/>
              <a:t>WebView.</a:t>
            </a:r>
            <a:r>
              <a:rPr lang="en-US" sz="4000" i="1" dirty="0" err="1"/>
              <a:t>evaluateJavascript</a:t>
            </a:r>
            <a:r>
              <a:rPr lang="en-US" sz="4000" dirty="0"/>
              <a:t>()</a:t>
            </a:r>
            <a:endParaRPr lang="en-US" sz="4000" i="1" dirty="0"/>
          </a:p>
        </p:txBody>
      </p:sp>
      <p:sp>
        <p:nvSpPr>
          <p:cNvPr id="5325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64525" y="1469374"/>
            <a:ext cx="8501671" cy="5161349"/>
          </a:xfr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8542" indent="0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000" dirty="0">
                <a:latin typeface="Courier"/>
                <a:cs typeface="Courier"/>
              </a:rPr>
              <a:t>public void </a:t>
            </a:r>
            <a:r>
              <a:rPr lang="en-US" sz="2000" i="1" dirty="0" err="1">
                <a:solidFill>
                  <a:schemeClr val="tx1"/>
                </a:solidFill>
                <a:latin typeface="Courier"/>
                <a:cs typeface="Courier"/>
              </a:rPr>
              <a:t>evaluateJavascript</a:t>
            </a:r>
            <a:r>
              <a:rPr lang="en-US" sz="2000" b="1" dirty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2000" dirty="0">
                <a:solidFill>
                  <a:schemeClr val="tx1"/>
                </a:solidFill>
                <a:latin typeface="Courier"/>
                <a:cs typeface="Courier"/>
              </a:rPr>
              <a:t>(</a:t>
            </a:r>
          </a:p>
          <a:p>
            <a:pPr marL="8542" indent="0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000" b="1" dirty="0">
                <a:solidFill>
                  <a:schemeClr val="tx1"/>
                </a:solidFill>
                <a:latin typeface="Courier"/>
                <a:cs typeface="Courier"/>
              </a:rPr>
              <a:t>  </a:t>
            </a:r>
            <a:r>
              <a:rPr lang="en-US" sz="2000" i="1" dirty="0" smtClean="0">
                <a:solidFill>
                  <a:schemeClr val="tx1"/>
                </a:solidFill>
                <a:latin typeface="Courier"/>
                <a:cs typeface="Courier"/>
              </a:rPr>
              <a:t>String</a:t>
            </a:r>
            <a:r>
              <a:rPr lang="en-US" sz="2000" b="1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urier"/>
                <a:cs typeface="Courier"/>
              </a:rPr>
              <a:t>script</a:t>
            </a:r>
            <a:r>
              <a:rPr lang="en-US" sz="2000" b="1" dirty="0">
                <a:solidFill>
                  <a:schemeClr val="tx1"/>
                </a:solidFill>
                <a:latin typeface="Courier"/>
                <a:cs typeface="Courier"/>
              </a:rPr>
              <a:t>, </a:t>
            </a:r>
            <a:r>
              <a:rPr lang="en-US" sz="2000" i="1" dirty="0" err="1" smtClean="0">
                <a:solidFill>
                  <a:schemeClr val="tx1"/>
                </a:solidFill>
                <a:latin typeface="Courier"/>
                <a:cs typeface="Courier"/>
              </a:rPr>
              <a:t>ValueCallback</a:t>
            </a:r>
            <a:r>
              <a:rPr lang="en-US" sz="2000" i="1" dirty="0">
                <a:solidFill>
                  <a:schemeClr val="tx1"/>
                </a:solidFill>
                <a:latin typeface="Courier"/>
                <a:cs typeface="Courier"/>
              </a:rPr>
              <a:t>&lt;String</a:t>
            </a:r>
            <a:r>
              <a:rPr lang="en-US" sz="2000" i="1" dirty="0" smtClean="0">
                <a:solidFill>
                  <a:schemeClr val="tx1"/>
                </a:solidFill>
                <a:latin typeface="Courier"/>
                <a:cs typeface="Courier"/>
              </a:rPr>
              <a:t>&gt; </a:t>
            </a:r>
            <a:r>
              <a:rPr lang="en-US" sz="2000" dirty="0" err="1" smtClean="0">
                <a:solidFill>
                  <a:srgbClr val="0000FF"/>
                </a:solidFill>
                <a:latin typeface="Courier"/>
                <a:cs typeface="Courier"/>
              </a:rPr>
              <a:t>resultCallback</a:t>
            </a:r>
            <a:r>
              <a:rPr lang="en-US" sz="2000" dirty="0" smtClean="0">
                <a:solidFill>
                  <a:schemeClr val="tx1"/>
                </a:solidFill>
                <a:latin typeface="Courier"/>
                <a:cs typeface="Courier"/>
              </a:rPr>
              <a:t>)</a:t>
            </a:r>
            <a:r>
              <a:rPr lang="en-US" sz="2000" b="1" dirty="0" smtClean="0">
                <a:solidFill>
                  <a:schemeClr val="tx1"/>
                </a:solidFill>
                <a:latin typeface="Courier"/>
                <a:cs typeface="Courier"/>
              </a:rPr>
              <a:t> </a:t>
            </a:r>
            <a:endParaRPr lang="en-US" sz="2000" b="1" dirty="0">
              <a:solidFill>
                <a:schemeClr val="tx1"/>
              </a:solidFill>
              <a:latin typeface="Courier"/>
              <a:cs typeface="Courier"/>
            </a:endParaRPr>
          </a:p>
          <a:p>
            <a:pPr marL="8542" indent="0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900" dirty="0"/>
              <a:t>Asynchronously evaluates JavaScript in context of the currently displayed (</a:t>
            </a:r>
            <a:r>
              <a:rPr lang="en-US" sz="2900" dirty="0" err="1"/>
              <a:t>webview</a:t>
            </a:r>
            <a:r>
              <a:rPr lang="en-US" sz="2900" dirty="0"/>
              <a:t>) page</a:t>
            </a:r>
          </a:p>
          <a:p>
            <a:pPr marL="879799" lvl="1" indent="-512504">
              <a:buFont typeface="Arial"/>
              <a:buChar char="•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500" dirty="0"/>
              <a:t>Parameters: a </a:t>
            </a:r>
            <a:r>
              <a:rPr lang="en-US" sz="2500" i="1" dirty="0"/>
              <a:t>String</a:t>
            </a:r>
            <a:r>
              <a:rPr lang="en-US" sz="2500" dirty="0"/>
              <a:t> script, a </a:t>
            </a:r>
            <a:r>
              <a:rPr lang="en-US" sz="2500" i="1" dirty="0" err="1" smtClean="0"/>
              <a:t>ValueCallback</a:t>
            </a:r>
            <a:r>
              <a:rPr lang="en-US" sz="2500" i="1" dirty="0"/>
              <a:t>&lt;String&gt;</a:t>
            </a:r>
            <a:r>
              <a:rPr lang="en-US" sz="2500" dirty="0"/>
              <a:t> callback function that takes a String result</a:t>
            </a:r>
          </a:p>
          <a:p>
            <a:pPr marL="879799" lvl="1" indent="-512504">
              <a:buFont typeface="Arial"/>
              <a:buChar char="•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500" dirty="0" err="1">
                <a:solidFill>
                  <a:srgbClr val="0000FF"/>
                </a:solidFill>
              </a:rPr>
              <a:t>resultCallback</a:t>
            </a:r>
            <a:r>
              <a:rPr lang="en-US" sz="2500" dirty="0"/>
              <a:t>, if non-null, will be invoked with </a:t>
            </a:r>
            <a:r>
              <a:rPr lang="en-US" sz="2500" dirty="0" smtClean="0"/>
              <a:t>the </a:t>
            </a:r>
            <a:r>
              <a:rPr lang="en-US" sz="2500" dirty="0"/>
              <a:t>result </a:t>
            </a:r>
            <a:r>
              <a:rPr lang="en-US" sz="2500" dirty="0" smtClean="0"/>
              <a:t>received from the JavaScript </a:t>
            </a:r>
            <a:r>
              <a:rPr lang="en-US" sz="2500" dirty="0">
                <a:solidFill>
                  <a:srgbClr val="0000FF"/>
                </a:solidFill>
              </a:rPr>
              <a:t>script</a:t>
            </a:r>
            <a:r>
              <a:rPr lang="en-US" sz="2500" dirty="0"/>
              <a:t> </a:t>
            </a:r>
            <a:r>
              <a:rPr lang="en-US" sz="2500" dirty="0" smtClean="0"/>
              <a:t>execution (if any)</a:t>
            </a:r>
          </a:p>
          <a:p>
            <a:pPr marL="1200150" lvl="2" indent="-282575"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100" dirty="0" smtClean="0"/>
              <a:t>Override the </a:t>
            </a:r>
            <a:r>
              <a:rPr lang="en-US" sz="2100" dirty="0" err="1" smtClean="0"/>
              <a:t>onReceiveValue</a:t>
            </a:r>
            <a:r>
              <a:rPr lang="en-US" sz="2100" dirty="0" smtClean="0"/>
              <a:t>(String) method of </a:t>
            </a:r>
            <a:r>
              <a:rPr lang="en-US" sz="2100" dirty="0" err="1" smtClean="0"/>
              <a:t>ValueCallback</a:t>
            </a:r>
            <a:endParaRPr lang="en-US" sz="2100" dirty="0"/>
          </a:p>
          <a:p>
            <a:pPr marL="879799" lvl="1" indent="-512504">
              <a:buFont typeface="Arial"/>
              <a:buChar char="•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500" dirty="0"/>
              <a:t>Method must be called on the UI thread</a:t>
            </a:r>
          </a:p>
          <a:p>
            <a:pPr marL="1200150" lvl="2" indent="-282575"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100" dirty="0"/>
              <a:t>Because it is a </a:t>
            </a:r>
            <a:r>
              <a:rPr lang="en-US" sz="2100" dirty="0" err="1"/>
              <a:t>WebView</a:t>
            </a:r>
            <a:r>
              <a:rPr lang="en-US" sz="2100" dirty="0"/>
              <a:t> method</a:t>
            </a:r>
          </a:p>
          <a:p>
            <a:pPr marL="879799" lvl="1" indent="-512504">
              <a:buFont typeface="Arial"/>
              <a:buChar char="•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500" dirty="0"/>
              <a:t>Callback will be made on the UI </a:t>
            </a:r>
            <a:r>
              <a:rPr lang="en-US" sz="2500" dirty="0" smtClean="0"/>
              <a:t>thread</a:t>
            </a:r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32331847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123267"/>
            <a:ext cx="8129016" cy="1346107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4300" dirty="0"/>
              <a:t>Demo Hybrid Android App</a:t>
            </a:r>
            <a:r>
              <a:rPr lang="en-US" sz="4300" dirty="0" smtClean="0"/>
              <a:t/>
            </a:r>
            <a:br>
              <a:rPr lang="en-US" sz="4300" dirty="0" smtClean="0"/>
            </a:br>
            <a:r>
              <a:rPr lang="en-US" sz="3900" dirty="0" smtClean="0"/>
              <a:t>Java</a:t>
            </a:r>
            <a:r>
              <a:rPr lang="en-US" sz="3900" dirty="0"/>
              <a:t>-JavaScript-Java</a:t>
            </a:r>
          </a:p>
        </p:txBody>
      </p:sp>
      <p:sp>
        <p:nvSpPr>
          <p:cNvPr id="5325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84909" y="1599646"/>
            <a:ext cx="8174182" cy="4451537"/>
          </a:xfrm>
          <a:ln/>
        </p:spPr>
        <p:txBody>
          <a:bodyPr>
            <a:normAutofit/>
          </a:bodyPr>
          <a:lstStyle/>
          <a:p>
            <a:pPr marL="501115" indent="-492573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dirty="0"/>
              <a:t>Demo </a:t>
            </a:r>
            <a:r>
              <a:rPr lang="en-US" i="1" dirty="0"/>
              <a:t>round trip</a:t>
            </a:r>
            <a:r>
              <a:rPr lang="en-US" dirty="0"/>
              <a:t> </a:t>
            </a:r>
            <a:r>
              <a:rPr lang="en-US" dirty="0" smtClean="0"/>
              <a:t>calls</a:t>
            </a:r>
          </a:p>
          <a:p>
            <a:pPr marL="410003" indent="-410003">
              <a:tabLst>
                <a:tab pos="569450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900" dirty="0"/>
              <a:t>Android native Java code calls JavaScript </a:t>
            </a:r>
          </a:p>
          <a:p>
            <a:pPr marL="820007" lvl="1" indent="-455560">
              <a:buSzPts val="1200"/>
              <a:buFont typeface="Wingdings"/>
              <a:buChar char=""/>
            </a:pPr>
            <a:r>
              <a:rPr lang="en-US" sz="2500" dirty="0"/>
              <a:t>From </a:t>
            </a:r>
            <a:r>
              <a:rPr lang="en-US" sz="2500" dirty="0" smtClean="0"/>
              <a:t>native Button </a:t>
            </a:r>
            <a:r>
              <a:rPr lang="en-US" sz="2500" dirty="0"/>
              <a:t>click listener, get all note entries in web app with JavaScript </a:t>
            </a:r>
            <a:r>
              <a:rPr lang="en-US" sz="2500" dirty="0" smtClean="0"/>
              <a:t>REST </a:t>
            </a:r>
            <a:r>
              <a:rPr lang="en-US" sz="2500" dirty="0"/>
              <a:t>call, then back in Java </a:t>
            </a:r>
            <a:r>
              <a:rPr lang="en-US" sz="2500" dirty="0" smtClean="0"/>
              <a:t>code, </a:t>
            </a:r>
            <a:r>
              <a:rPr lang="en-US" sz="2500" dirty="0"/>
              <a:t>get first entry and use </a:t>
            </a:r>
            <a:r>
              <a:rPr lang="en-US" sz="2500" dirty="0" err="1"/>
              <a:t>TextToSpeech</a:t>
            </a:r>
            <a:r>
              <a:rPr lang="en-US" sz="2500" dirty="0"/>
              <a:t> to say item</a:t>
            </a:r>
          </a:p>
          <a:p>
            <a:pPr marL="1178760" lvl="2" indent="-452712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200" dirty="0"/>
              <a:t>In </a:t>
            </a:r>
            <a:r>
              <a:rPr lang="en-US" sz="2200" dirty="0" err="1"/>
              <a:t>onCreate</a:t>
            </a:r>
            <a:r>
              <a:rPr lang="en-US" sz="2200" dirty="0"/>
              <a:t>() check whether </a:t>
            </a:r>
            <a:r>
              <a:rPr lang="en-US" sz="2200" dirty="0" err="1"/>
              <a:t>TextToSpeech</a:t>
            </a:r>
            <a:r>
              <a:rPr lang="en-US" sz="2200" dirty="0"/>
              <a:t> data for the language is installed/present</a:t>
            </a:r>
          </a:p>
          <a:p>
            <a:pPr marL="1178760" lvl="2" indent="-452712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200" dirty="0"/>
              <a:t>Click listener </a:t>
            </a:r>
            <a:r>
              <a:rPr lang="en-US" sz="2200" dirty="0" smtClean="0"/>
              <a:t>runs a </a:t>
            </a:r>
            <a:r>
              <a:rPr lang="en-US" sz="2200" dirty="0"/>
              <a:t>method </a:t>
            </a:r>
            <a:r>
              <a:rPr lang="en-US" sz="2200" dirty="0" smtClean="0"/>
              <a:t>in which </a:t>
            </a:r>
            <a:r>
              <a:rPr lang="en-US" sz="2200" dirty="0" err="1" smtClean="0"/>
              <a:t>WebView</a:t>
            </a:r>
            <a:r>
              <a:rPr lang="en-US" sz="2200" dirty="0" smtClean="0"/>
              <a:t> </a:t>
            </a:r>
            <a:r>
              <a:rPr lang="en-US" sz="2200" dirty="0"/>
              <a:t>calls </a:t>
            </a:r>
            <a:r>
              <a:rPr lang="en-US" sz="2200" i="1" dirty="0" err="1">
                <a:solidFill>
                  <a:srgbClr val="0000FF"/>
                </a:solidFill>
              </a:rPr>
              <a:t>evaluateJavascript</a:t>
            </a:r>
            <a:r>
              <a:rPr lang="en-US" sz="2200" dirty="0"/>
              <a:t>() to get </a:t>
            </a:r>
            <a:r>
              <a:rPr lang="en-US" sz="2200" dirty="0" smtClean="0"/>
              <a:t>the note entries </a:t>
            </a:r>
            <a:r>
              <a:rPr lang="en-US" sz="2200" dirty="0"/>
              <a:t>asynchronously</a:t>
            </a:r>
          </a:p>
          <a:p>
            <a:pPr marL="1178760" lvl="2" indent="-452712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200" dirty="0"/>
              <a:t>In the </a:t>
            </a:r>
            <a:r>
              <a:rPr lang="en-US" sz="2200" dirty="0" err="1"/>
              <a:t>async</a:t>
            </a:r>
            <a:r>
              <a:rPr lang="en-US" sz="2200" dirty="0"/>
              <a:t> callback, native TTS engine says first entry item</a:t>
            </a:r>
          </a:p>
        </p:txBody>
      </p:sp>
    </p:spTree>
    <p:extLst>
      <p:ext uri="{BB962C8B-B14F-4D97-AF65-F5344CB8AC3E}">
        <p14:creationId xmlns:p14="http://schemas.microsoft.com/office/powerpoint/2010/main" val="348835107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5" y="274544"/>
            <a:ext cx="8128000" cy="1042147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dirty="0" err="1" smtClean="0"/>
              <a:t>WebView</a:t>
            </a:r>
            <a:r>
              <a:rPr lang="en-US" dirty="0"/>
              <a:t>:</a:t>
            </a:r>
            <a:r>
              <a:rPr lang="en-US" dirty="0" smtClean="0"/>
              <a:t> a </a:t>
            </a:r>
            <a:r>
              <a:rPr lang="en-US" i="1" dirty="0" smtClean="0"/>
              <a:t>View</a:t>
            </a:r>
            <a:r>
              <a:rPr lang="en-US" dirty="0" smtClean="0"/>
              <a:t> widget</a:t>
            </a:r>
            <a:endParaRPr lang="en-US" dirty="0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5" y="1599646"/>
            <a:ext cx="8233768" cy="4619625"/>
          </a:xfrm>
          <a:ln/>
        </p:spPr>
        <p:txBody>
          <a:bodyPr>
            <a:normAutofit fontScale="85000" lnSpcReduction="10000"/>
          </a:bodyPr>
          <a:lstStyle/>
          <a:p>
            <a:pPr marL="496846" indent="-496846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Extends Android’s </a:t>
            </a:r>
            <a:r>
              <a:rPr lang="en-US" i="1" dirty="0" smtClean="0"/>
              <a:t>View</a:t>
            </a:r>
            <a:r>
              <a:rPr lang="en-US" dirty="0" smtClean="0"/>
              <a:t> class</a:t>
            </a:r>
          </a:p>
          <a:p>
            <a:pPr marL="0" indent="0">
              <a:buSzPct val="45000"/>
              <a:buNone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/>
              <a:t>	</a:t>
            </a:r>
            <a:r>
              <a:rPr lang="en-US" sz="2000" dirty="0" err="1" smtClean="0"/>
              <a:t>JavaDocs</a:t>
            </a:r>
            <a:r>
              <a:rPr lang="en-US" sz="2000" dirty="0" smtClean="0"/>
              <a:t>  </a:t>
            </a:r>
            <a:r>
              <a:rPr lang="en-US" sz="2000" dirty="0"/>
              <a:t>http://</a:t>
            </a:r>
            <a:r>
              <a:rPr lang="en-US" sz="2000" dirty="0" err="1"/>
              <a:t>developer.android.com</a:t>
            </a:r>
            <a:r>
              <a:rPr lang="en-US" sz="2000" dirty="0"/>
              <a:t>/reference/android/</a:t>
            </a:r>
            <a:r>
              <a:rPr lang="en-US" sz="2000" dirty="0" err="1"/>
              <a:t>webkit</a:t>
            </a:r>
            <a:r>
              <a:rPr lang="en-US" sz="2000" dirty="0"/>
              <a:t>/</a:t>
            </a:r>
            <a:r>
              <a:rPr lang="en-US" sz="2000" dirty="0" err="1" smtClean="0"/>
              <a:t>WebView.html</a:t>
            </a:r>
            <a:endParaRPr lang="en-US" sz="2000" dirty="0"/>
          </a:p>
          <a:p>
            <a:pPr marL="496846" indent="-496846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What it is:</a:t>
            </a:r>
          </a:p>
          <a:p>
            <a:pPr marL="858838" lvl="1" indent="-341313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A </a:t>
            </a:r>
            <a:r>
              <a:rPr lang="en-US" i="1" dirty="0" smtClean="0"/>
              <a:t>View</a:t>
            </a:r>
            <a:r>
              <a:rPr lang="en-US" dirty="0" smtClean="0"/>
              <a:t> that displays web page(s)</a:t>
            </a:r>
          </a:p>
          <a:p>
            <a:pPr marL="858838" lvl="1" indent="-341313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A widget within your app’s Activity layout</a:t>
            </a:r>
          </a:p>
          <a:p>
            <a:pPr marL="496846" indent="-496846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Also used in cross-platform mobile development tools e.g. Apache Cordova/</a:t>
            </a:r>
            <a:r>
              <a:rPr lang="en-US" dirty="0" err="1" smtClean="0"/>
              <a:t>PhoneGap</a:t>
            </a:r>
            <a:r>
              <a:rPr lang="en-US" dirty="0" smtClean="0"/>
              <a:t> or </a:t>
            </a:r>
            <a:r>
              <a:rPr lang="en-US" dirty="0" err="1" smtClean="0"/>
              <a:t>Sencha</a:t>
            </a:r>
            <a:endParaRPr lang="en-US" dirty="0" smtClean="0"/>
          </a:p>
          <a:p>
            <a:pPr marL="855599" lvl="1" indent="-343093">
              <a:buSzPct val="45000"/>
              <a:buFont typeface="Wingdings" charset="0"/>
              <a:buChar char=""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Hybrid apps comprising entirely a </a:t>
            </a:r>
            <a:r>
              <a:rPr lang="en-US" dirty="0" err="1" smtClean="0"/>
              <a:t>WebView</a:t>
            </a:r>
            <a:r>
              <a:rPr lang="en-US" dirty="0" smtClean="0"/>
              <a:t> do not appear to be encouraged</a:t>
            </a:r>
          </a:p>
          <a:p>
            <a:pPr marL="0" indent="0">
              <a:buSzPct val="45000"/>
              <a:buNone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dirty="0" smtClean="0"/>
              <a:t>	</a:t>
            </a:r>
          </a:p>
          <a:p>
            <a:pPr marL="0" indent="0">
              <a:buSzPct val="45000"/>
              <a:buNone/>
              <a:tabLst>
                <a:tab pos="496846" algn="l"/>
                <a:tab pos="597921" algn="l"/>
                <a:tab pos="1007926" algn="l"/>
                <a:tab pos="1417928" algn="l"/>
                <a:tab pos="1827932" algn="l"/>
                <a:tab pos="2237935" algn="l"/>
                <a:tab pos="2647939" algn="l"/>
                <a:tab pos="3057943" algn="l"/>
                <a:tab pos="3467946" algn="l"/>
                <a:tab pos="3877950" algn="l"/>
                <a:tab pos="4287954" algn="l"/>
                <a:tab pos="4697956" algn="l"/>
                <a:tab pos="5107961" algn="l"/>
                <a:tab pos="5517965" algn="l"/>
                <a:tab pos="5927968" algn="l"/>
                <a:tab pos="6337971" algn="l"/>
                <a:tab pos="6747975" algn="l"/>
                <a:tab pos="7157979" algn="l"/>
                <a:tab pos="7567982" algn="l"/>
                <a:tab pos="7977985" algn="l"/>
                <a:tab pos="8387990" algn="l"/>
              </a:tabLst>
            </a:pPr>
            <a:r>
              <a:rPr lang="en-US" sz="2500" dirty="0"/>
              <a:t>	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3952603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123267"/>
            <a:ext cx="8130886" cy="1346107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4300" dirty="0"/>
              <a:t>Demo Hybrid Android App</a:t>
            </a:r>
            <a:br>
              <a:rPr lang="en-US" sz="4300" dirty="0"/>
            </a:br>
            <a:r>
              <a:rPr lang="en-US" sz="3900" dirty="0"/>
              <a:t>Java-JavaScript-Java ...2</a:t>
            </a:r>
          </a:p>
        </p:txBody>
      </p:sp>
      <p:sp>
        <p:nvSpPr>
          <p:cNvPr id="5427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56888" y="1599640"/>
            <a:ext cx="8628785" cy="5051051"/>
          </a:xfrm>
          <a:ln/>
        </p:spPr>
        <p:txBody>
          <a:bodyPr/>
          <a:lstStyle/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2400" dirty="0"/>
              <a:t>Check can handle TTS – overview only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endParaRPr lang="en-US" sz="1300" b="1" dirty="0" smtClean="0">
              <a:solidFill>
                <a:srgbClr val="7F0055"/>
              </a:solidFill>
              <a:latin typeface="Monaco" charset="0"/>
              <a:cs typeface="Monaco" charset="0"/>
            </a:endParaRP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b="1" dirty="0" smtClean="0">
                <a:solidFill>
                  <a:srgbClr val="7F0055"/>
                </a:solidFill>
                <a:latin typeface="Monaco" charset="0"/>
                <a:cs typeface="Monaco" charset="0"/>
              </a:rPr>
              <a:t>public</a:t>
            </a:r>
            <a:r>
              <a:rPr lang="en-US" sz="1300" dirty="0" smtClean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class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latin typeface="Monaco" charset="0"/>
                <a:cs typeface="Monaco" charset="0"/>
              </a:rPr>
              <a:t>MainActivity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extends</a:t>
            </a:r>
            <a:r>
              <a:rPr lang="en-US" sz="1300" dirty="0">
                <a:latin typeface="Monaco" charset="0"/>
                <a:cs typeface="Monaco" charset="0"/>
              </a:rPr>
              <a:t> Activity { ...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</a:t>
            </a:r>
            <a:r>
              <a:rPr lang="en-US" sz="1300" b="1" dirty="0">
                <a:solidFill>
                  <a:srgbClr val="7F0055"/>
                </a:solidFill>
                <a:highlight>
                  <a:srgbClr val="E8F2FE"/>
                </a:highlight>
                <a:latin typeface="Monaco"/>
              </a:rPr>
              <a:t>private</a:t>
            </a:r>
            <a:r>
              <a:rPr lang="en-US" sz="1300" b="1" dirty="0">
                <a:highlight>
                  <a:srgbClr val="E8F2FE"/>
                </a:highlight>
                <a:latin typeface="Monaco"/>
              </a:rPr>
              <a:t> </a:t>
            </a:r>
            <a:r>
              <a:rPr lang="en-US" sz="1300" b="1" dirty="0" err="1">
                <a:highlight>
                  <a:srgbClr val="E8F2FE"/>
                </a:highlight>
                <a:latin typeface="Monaco"/>
              </a:rPr>
              <a:t>TextToSpeech</a:t>
            </a:r>
            <a:r>
              <a:rPr lang="en-US" sz="1300" b="1" dirty="0">
                <a:highlight>
                  <a:srgbClr val="E8F2FE"/>
                </a:highlight>
                <a:latin typeface="Monaco"/>
              </a:rPr>
              <a:t> </a:t>
            </a:r>
            <a:r>
              <a:rPr lang="en-US" sz="1300" b="1" dirty="0" err="1">
                <a:solidFill>
                  <a:srgbClr val="0000C0"/>
                </a:solidFill>
                <a:highlight>
                  <a:srgbClr val="E8F2FE"/>
                </a:highlight>
                <a:latin typeface="Monaco"/>
              </a:rPr>
              <a:t>mTextToSpeech</a:t>
            </a:r>
            <a:r>
              <a:rPr lang="en-US" sz="1300" b="1" dirty="0">
                <a:highlight>
                  <a:srgbClr val="E8F2FE"/>
                </a:highlight>
                <a:latin typeface="Monaco"/>
              </a:rPr>
              <a:t>;</a:t>
            </a:r>
            <a:r>
              <a:rPr lang="en-US" sz="1300" dirty="0">
                <a:latin typeface="Monaco" charset="0"/>
                <a:cs typeface="Monaco" charset="0"/>
              </a:rPr>
              <a:t> ...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protected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void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latin typeface="Monaco" charset="0"/>
                <a:cs typeface="Monaco" charset="0"/>
              </a:rPr>
              <a:t>onCreate</a:t>
            </a:r>
            <a:r>
              <a:rPr lang="en-US" sz="1300" dirty="0">
                <a:latin typeface="Monaco" charset="0"/>
                <a:cs typeface="Monaco" charset="0"/>
              </a:rPr>
              <a:t>(Bundle </a:t>
            </a:r>
            <a:r>
              <a:rPr lang="en-US" sz="1300" dirty="0" err="1">
                <a:latin typeface="Monaco" charset="0"/>
                <a:cs typeface="Monaco" charset="0"/>
              </a:rPr>
              <a:t>savedInstanceState</a:t>
            </a:r>
            <a:r>
              <a:rPr lang="en-US" sz="1300" dirty="0">
                <a:latin typeface="Monaco" charset="0"/>
                <a:cs typeface="Monaco" charset="0"/>
              </a:rPr>
              <a:t>) { ...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</a:t>
            </a:r>
            <a:r>
              <a:rPr lang="en-US" sz="1300" dirty="0">
                <a:solidFill>
                  <a:srgbClr val="3F7F5F"/>
                </a:solidFill>
                <a:latin typeface="Monaco" charset="0"/>
                <a:cs typeface="Monaco" charset="0"/>
              </a:rPr>
              <a:t>// </a:t>
            </a:r>
            <a:r>
              <a:rPr lang="en-US" sz="1300" dirty="0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check there is data for language installed, for TTS</a:t>
            </a:r>
            <a:endParaRPr lang="en-US" sz="1300" dirty="0">
              <a:solidFill>
                <a:srgbClr val="3F7F5F"/>
              </a:solidFill>
              <a:latin typeface="Monaco" charset="0"/>
              <a:cs typeface="Monaco" charset="0"/>
            </a:endParaRP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Intent </a:t>
            </a:r>
            <a:r>
              <a:rPr lang="en-US" sz="1300" dirty="0" err="1">
                <a:latin typeface="Monaco" charset="0"/>
                <a:cs typeface="Monaco" charset="0"/>
              </a:rPr>
              <a:t>checkTtsIntent</a:t>
            </a:r>
            <a:r>
              <a:rPr lang="en-US" sz="1300" dirty="0">
                <a:latin typeface="Monaco" charset="0"/>
                <a:cs typeface="Monaco" charset="0"/>
              </a:rPr>
              <a:t> =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new</a:t>
            </a:r>
            <a:r>
              <a:rPr lang="en-US" sz="1300" dirty="0">
                <a:latin typeface="Monaco" charset="0"/>
                <a:cs typeface="Monaco" charset="0"/>
              </a:rPr>
              <a:t> Intent();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</a:t>
            </a:r>
            <a:r>
              <a:rPr lang="en-US" sz="1300" dirty="0" err="1">
                <a:latin typeface="Monaco" charset="0"/>
                <a:cs typeface="Monaco" charset="0"/>
              </a:rPr>
              <a:t>checkTtsIntent.setAction</a:t>
            </a:r>
            <a:r>
              <a:rPr lang="en-US" sz="1300" dirty="0">
                <a:latin typeface="Monaco" charset="0"/>
                <a:cs typeface="Monaco" charset="0"/>
              </a:rPr>
              <a:t>(</a:t>
            </a:r>
            <a:r>
              <a:rPr lang="en-US" sz="1300" dirty="0" err="1">
                <a:latin typeface="Monaco" charset="0"/>
                <a:cs typeface="Monaco" charset="0"/>
              </a:rPr>
              <a:t>TextToSpeech.Engine.</a:t>
            </a:r>
            <a:r>
              <a:rPr lang="en-US" sz="1300" i="1" dirty="0" err="1">
                <a:solidFill>
                  <a:srgbClr val="0000C0"/>
                </a:solidFill>
                <a:latin typeface="Monaco" charset="0"/>
                <a:cs typeface="Monaco" charset="0"/>
              </a:rPr>
              <a:t>ACTION_CHECK_TTS_DATA</a:t>
            </a:r>
            <a:r>
              <a:rPr lang="en-US" sz="1300" dirty="0">
                <a:latin typeface="Monaco" charset="0"/>
                <a:cs typeface="Monaco" charset="0"/>
              </a:rPr>
              <a:t>);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</a:t>
            </a:r>
            <a:r>
              <a:rPr lang="en-US" sz="1300" dirty="0" err="1">
                <a:latin typeface="Monaco" charset="0"/>
                <a:cs typeface="Monaco" charset="0"/>
              </a:rPr>
              <a:t>startActivityForResult</a:t>
            </a:r>
            <a:r>
              <a:rPr lang="en-US" sz="1300" dirty="0">
                <a:latin typeface="Monaco" charset="0"/>
                <a:cs typeface="Monaco" charset="0"/>
              </a:rPr>
              <a:t>(</a:t>
            </a:r>
            <a:r>
              <a:rPr lang="en-US" sz="1300" dirty="0" err="1">
                <a:latin typeface="Monaco" charset="0"/>
                <a:cs typeface="Monaco" charset="0"/>
              </a:rPr>
              <a:t>checkTtsIntent</a:t>
            </a:r>
            <a:r>
              <a:rPr lang="en-US" sz="1300" dirty="0">
                <a:latin typeface="Monaco" charset="0"/>
                <a:cs typeface="Monaco" charset="0"/>
              </a:rPr>
              <a:t>, </a:t>
            </a:r>
            <a:r>
              <a:rPr lang="en-US" sz="1300" i="1" dirty="0">
                <a:solidFill>
                  <a:srgbClr val="0000C0"/>
                </a:solidFill>
                <a:latin typeface="Monaco" charset="0"/>
                <a:cs typeface="Monaco" charset="0"/>
              </a:rPr>
              <a:t>MY_REQUEST_CODE</a:t>
            </a:r>
            <a:r>
              <a:rPr lang="en-US" sz="1300" dirty="0">
                <a:latin typeface="Monaco" charset="0"/>
                <a:cs typeface="Monaco" charset="0"/>
              </a:rPr>
              <a:t>);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...}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</a:t>
            </a:r>
            <a:r>
              <a:rPr lang="en-US" sz="1300" dirty="0">
                <a:solidFill>
                  <a:srgbClr val="646464"/>
                </a:solidFill>
                <a:latin typeface="Monaco" charset="0"/>
                <a:cs typeface="Monaco" charset="0"/>
              </a:rPr>
              <a:t>@Override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protected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void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latin typeface="Monaco" charset="0"/>
                <a:cs typeface="Monaco" charset="0"/>
              </a:rPr>
              <a:t>onActivityResult</a:t>
            </a:r>
            <a:r>
              <a:rPr lang="en-US" sz="1300" dirty="0">
                <a:latin typeface="Monaco" charset="0"/>
                <a:cs typeface="Monaco" charset="0"/>
              </a:rPr>
              <a:t>(</a:t>
            </a:r>
            <a:r>
              <a:rPr lang="en-US" sz="1300" b="1" dirty="0" err="1">
                <a:solidFill>
                  <a:srgbClr val="7F0055"/>
                </a:solidFill>
                <a:latin typeface="Monaco" charset="0"/>
                <a:cs typeface="Monaco" charset="0"/>
              </a:rPr>
              <a:t>int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latin typeface="Monaco" charset="0"/>
                <a:cs typeface="Monaco" charset="0"/>
              </a:rPr>
              <a:t>requestCode</a:t>
            </a:r>
            <a:r>
              <a:rPr lang="en-US" sz="1300" dirty="0">
                <a:latin typeface="Monaco" charset="0"/>
                <a:cs typeface="Monaco" charset="0"/>
              </a:rPr>
              <a:t>, </a:t>
            </a:r>
            <a:r>
              <a:rPr lang="en-US" sz="1300" b="1" dirty="0" err="1">
                <a:solidFill>
                  <a:srgbClr val="7F0055"/>
                </a:solidFill>
                <a:latin typeface="Monaco" charset="0"/>
                <a:cs typeface="Monaco" charset="0"/>
              </a:rPr>
              <a:t>int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latin typeface="Monaco" charset="0"/>
                <a:cs typeface="Monaco" charset="0"/>
              </a:rPr>
              <a:t>resultCode</a:t>
            </a:r>
            <a:r>
              <a:rPr lang="en-US" sz="1300" dirty="0">
                <a:latin typeface="Monaco" charset="0"/>
                <a:cs typeface="Monaco" charset="0"/>
              </a:rPr>
              <a:t>, Intent intent) {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if</a:t>
            </a:r>
            <a:r>
              <a:rPr lang="en-US" sz="1300" dirty="0">
                <a:latin typeface="Monaco" charset="0"/>
                <a:cs typeface="Monaco" charset="0"/>
              </a:rPr>
              <a:t> (</a:t>
            </a:r>
            <a:r>
              <a:rPr lang="en-US" sz="1300" dirty="0" err="1">
                <a:latin typeface="Monaco" charset="0"/>
                <a:cs typeface="Monaco" charset="0"/>
              </a:rPr>
              <a:t>requestCode</a:t>
            </a:r>
            <a:r>
              <a:rPr lang="en-US" sz="1300" dirty="0">
                <a:latin typeface="Monaco" charset="0"/>
                <a:cs typeface="Monaco" charset="0"/>
              </a:rPr>
              <a:t> == </a:t>
            </a:r>
            <a:r>
              <a:rPr lang="en-US" sz="1300" i="1" dirty="0">
                <a:solidFill>
                  <a:srgbClr val="0000C0"/>
                </a:solidFill>
                <a:latin typeface="Monaco" charset="0"/>
                <a:cs typeface="Monaco" charset="0"/>
              </a:rPr>
              <a:t>MY_REQUEST_CODE</a:t>
            </a:r>
            <a:r>
              <a:rPr lang="en-US" sz="1300" dirty="0">
                <a:latin typeface="Monaco" charset="0"/>
                <a:cs typeface="Monaco" charset="0"/>
              </a:rPr>
              <a:t>) {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   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if</a:t>
            </a:r>
            <a:r>
              <a:rPr lang="en-US" sz="1300" dirty="0">
                <a:latin typeface="Monaco" charset="0"/>
                <a:cs typeface="Monaco" charset="0"/>
              </a:rPr>
              <a:t> (</a:t>
            </a:r>
            <a:r>
              <a:rPr lang="en-US" sz="1300" dirty="0" err="1">
                <a:latin typeface="Monaco" charset="0"/>
                <a:cs typeface="Monaco" charset="0"/>
              </a:rPr>
              <a:t>resultCode</a:t>
            </a:r>
            <a:r>
              <a:rPr lang="en-US" sz="1300" dirty="0">
                <a:latin typeface="Monaco" charset="0"/>
                <a:cs typeface="Monaco" charset="0"/>
              </a:rPr>
              <a:t> == </a:t>
            </a:r>
            <a:r>
              <a:rPr lang="en-US" sz="1300" dirty="0" err="1">
                <a:latin typeface="Monaco" charset="0"/>
                <a:cs typeface="Monaco" charset="0"/>
              </a:rPr>
              <a:t>TextToSpeech.Engine.</a:t>
            </a:r>
            <a:r>
              <a:rPr lang="en-US" sz="1300" i="1" dirty="0" err="1">
                <a:solidFill>
                  <a:srgbClr val="0000C0"/>
                </a:solidFill>
                <a:latin typeface="Monaco" charset="0"/>
                <a:cs typeface="Monaco" charset="0"/>
              </a:rPr>
              <a:t>CHECK_VOICE_DATA_PASS</a:t>
            </a:r>
            <a:r>
              <a:rPr lang="en-US" sz="1300" dirty="0">
                <a:latin typeface="Monaco" charset="0"/>
                <a:cs typeface="Monaco" charset="0"/>
              </a:rPr>
              <a:t>) {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        </a:t>
            </a:r>
            <a:r>
              <a:rPr lang="en-US" sz="1300" dirty="0">
                <a:solidFill>
                  <a:srgbClr val="3F7F5F"/>
                </a:solidFill>
                <a:latin typeface="Monaco" charset="0"/>
                <a:cs typeface="Monaco" charset="0"/>
              </a:rPr>
              <a:t>// success, create the TTS instance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        </a:t>
            </a:r>
            <a:r>
              <a:rPr lang="en-US" sz="13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mTextToSpeech</a:t>
            </a:r>
            <a:r>
              <a:rPr lang="en-US" sz="1300" dirty="0">
                <a:latin typeface="Monaco" charset="0"/>
                <a:cs typeface="Monaco" charset="0"/>
              </a:rPr>
              <a:t> =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new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latin typeface="Monaco" charset="0"/>
                <a:cs typeface="Monaco" charset="0"/>
              </a:rPr>
              <a:t>TextToSpeech</a:t>
            </a:r>
            <a:r>
              <a:rPr lang="en-US" sz="1300" dirty="0">
                <a:latin typeface="Monaco" charset="0"/>
                <a:cs typeface="Monaco" charset="0"/>
              </a:rPr>
              <a:t>(</a:t>
            </a:r>
            <a:r>
              <a:rPr lang="en-US" sz="1300" dirty="0" err="1">
                <a:latin typeface="Monaco"/>
                <a:ea typeface="Monaco"/>
                <a:cs typeface="Monaco"/>
              </a:rPr>
              <a:t>getApplicationContext</a:t>
            </a:r>
            <a:r>
              <a:rPr lang="en-US" sz="1300" dirty="0">
                <a:latin typeface="Monaco"/>
                <a:ea typeface="Monaco"/>
                <a:cs typeface="Monaco"/>
              </a:rPr>
              <a:t>()</a:t>
            </a:r>
            <a:r>
              <a:rPr lang="en-US" sz="1300" dirty="0">
                <a:latin typeface="Monaco" charset="0"/>
                <a:cs typeface="Monaco" charset="0"/>
              </a:rPr>
              <a:t>,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               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new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latin typeface="Monaco" charset="0"/>
                <a:cs typeface="Monaco" charset="0"/>
              </a:rPr>
              <a:t>TextToSpeech.OnInitListener</a:t>
            </a:r>
            <a:r>
              <a:rPr lang="en-US" sz="1300" dirty="0">
                <a:latin typeface="Monaco" charset="0"/>
                <a:cs typeface="Monaco" charset="0"/>
              </a:rPr>
              <a:t>(){ ... });  ...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...}</a:t>
            </a:r>
          </a:p>
        </p:txBody>
      </p:sp>
    </p:spTree>
    <p:extLst>
      <p:ext uri="{BB962C8B-B14F-4D97-AF65-F5344CB8AC3E}">
        <p14:creationId xmlns:p14="http://schemas.microsoft.com/office/powerpoint/2010/main" val="388847231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123267"/>
            <a:ext cx="8130886" cy="1346107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4300" dirty="0"/>
              <a:t>Demo Hybrid Android App</a:t>
            </a:r>
            <a:br>
              <a:rPr lang="en-US" sz="4300" dirty="0"/>
            </a:br>
            <a:r>
              <a:rPr lang="en-US" sz="3900" dirty="0"/>
              <a:t>Java-JavaScript-Java ...3</a:t>
            </a:r>
          </a:p>
        </p:txBody>
      </p:sp>
      <p:sp>
        <p:nvSpPr>
          <p:cNvPr id="552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56888" y="1599640"/>
            <a:ext cx="8628785" cy="5051051"/>
          </a:xfrm>
          <a:ln/>
        </p:spPr>
        <p:txBody>
          <a:bodyPr/>
          <a:lstStyle/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2400" dirty="0"/>
              <a:t>Button listener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endParaRPr lang="en-US" sz="1300" b="1" dirty="0" smtClean="0">
              <a:solidFill>
                <a:srgbClr val="7F0055"/>
              </a:solidFill>
              <a:latin typeface="Monaco" charset="0"/>
              <a:cs typeface="Monaco" charset="0"/>
            </a:endParaRP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b="1" dirty="0" smtClean="0">
                <a:solidFill>
                  <a:srgbClr val="7F0055"/>
                </a:solidFill>
                <a:latin typeface="Monaco" charset="0"/>
                <a:cs typeface="Monaco" charset="0"/>
              </a:rPr>
              <a:t>public</a:t>
            </a:r>
            <a:r>
              <a:rPr lang="en-US" sz="1300" dirty="0" smtClean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class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latin typeface="Monaco" charset="0"/>
                <a:cs typeface="Monaco" charset="0"/>
              </a:rPr>
              <a:t>MainActivity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extends</a:t>
            </a:r>
            <a:r>
              <a:rPr lang="en-US" sz="1300" dirty="0">
                <a:latin typeface="Monaco" charset="0"/>
                <a:cs typeface="Monaco" charset="0"/>
              </a:rPr>
              <a:t> Activity { ...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</a:t>
            </a:r>
            <a:r>
              <a:rPr lang="en-US" sz="1300" b="1" dirty="0">
                <a:solidFill>
                  <a:srgbClr val="7F0055"/>
                </a:solidFill>
                <a:highlight>
                  <a:srgbClr val="E8F2FE"/>
                </a:highlight>
                <a:latin typeface="Monaco"/>
              </a:rPr>
              <a:t>private</a:t>
            </a:r>
            <a:r>
              <a:rPr lang="en-US" sz="1300" b="1" dirty="0">
                <a:highlight>
                  <a:srgbClr val="E8F2FE"/>
                </a:highlight>
                <a:latin typeface="Monaco"/>
              </a:rPr>
              <a:t> Button </a:t>
            </a:r>
            <a:r>
              <a:rPr lang="en-US" sz="1300" b="1" dirty="0" err="1">
                <a:solidFill>
                  <a:srgbClr val="0000C0"/>
                </a:solidFill>
                <a:highlight>
                  <a:srgbClr val="E8F2FE"/>
                </a:highlight>
                <a:latin typeface="Monaco"/>
              </a:rPr>
              <a:t>mButtonFetchSay</a:t>
            </a:r>
            <a:r>
              <a:rPr lang="en-US" sz="1300" b="1" dirty="0">
                <a:highlight>
                  <a:srgbClr val="E8F2FE"/>
                </a:highlight>
                <a:latin typeface="Monaco"/>
              </a:rPr>
              <a:t>;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b="1" dirty="0">
                <a:highlight>
                  <a:srgbClr val="E8F2FE"/>
                </a:highlight>
                <a:latin typeface="Monaco"/>
              </a:rPr>
              <a:t>    </a:t>
            </a:r>
            <a:r>
              <a:rPr lang="en-US" sz="1300" b="1" dirty="0">
                <a:solidFill>
                  <a:srgbClr val="7F0055"/>
                </a:solidFill>
                <a:highlight>
                  <a:srgbClr val="E8F2FE"/>
                </a:highlight>
                <a:latin typeface="Monaco"/>
              </a:rPr>
              <a:t>private</a:t>
            </a:r>
            <a:r>
              <a:rPr lang="en-US" sz="1300" b="1" dirty="0">
                <a:highlight>
                  <a:srgbClr val="E8F2FE"/>
                </a:highlight>
                <a:latin typeface="Monaco"/>
              </a:rPr>
              <a:t> Button </a:t>
            </a:r>
            <a:r>
              <a:rPr lang="en-US" sz="1300" b="1" dirty="0" err="1">
                <a:solidFill>
                  <a:srgbClr val="0000C0"/>
                </a:solidFill>
                <a:highlight>
                  <a:srgbClr val="E8F2FE"/>
                </a:highlight>
                <a:latin typeface="Monaco"/>
              </a:rPr>
              <a:t>mButtonClear</a:t>
            </a:r>
            <a:r>
              <a:rPr lang="en-US" sz="1300" b="1" dirty="0">
                <a:highlight>
                  <a:srgbClr val="E8F2FE"/>
                </a:highlight>
                <a:latin typeface="Monaco"/>
              </a:rPr>
              <a:t>;</a:t>
            </a:r>
            <a:r>
              <a:rPr lang="en-US" sz="1300" dirty="0">
                <a:highlight>
                  <a:srgbClr val="E8F2FE"/>
                </a:highlight>
                <a:latin typeface="Monaco"/>
              </a:rPr>
              <a:t> ...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solidFill>
                  <a:srgbClr val="646464"/>
                </a:solidFill>
                <a:latin typeface="Monaco"/>
              </a:rPr>
              <a:t>    @Override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</a:t>
            </a:r>
            <a:r>
              <a:rPr lang="en-US" sz="1300" b="1" dirty="0">
                <a:solidFill>
                  <a:srgbClr val="7F0055"/>
                </a:solidFill>
                <a:latin typeface="Monaco"/>
              </a:rPr>
              <a:t>protected</a:t>
            </a:r>
            <a:r>
              <a:rPr lang="en-US" sz="1300" b="1" dirty="0">
                <a:latin typeface="Monaco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/>
              </a:rPr>
              <a:t>void</a:t>
            </a:r>
            <a:r>
              <a:rPr lang="en-US" sz="1300" b="1" dirty="0">
                <a:latin typeface="Monaco"/>
              </a:rPr>
              <a:t> </a:t>
            </a:r>
            <a:r>
              <a:rPr lang="en-US" sz="1300" b="1" dirty="0" err="1">
                <a:latin typeface="Monaco"/>
              </a:rPr>
              <a:t>onCreate</a:t>
            </a:r>
            <a:r>
              <a:rPr lang="en-US" sz="1300" b="1" dirty="0">
                <a:latin typeface="Monaco"/>
              </a:rPr>
              <a:t>(Bundle </a:t>
            </a:r>
            <a:r>
              <a:rPr lang="en-US" sz="1300" b="1" dirty="0" err="1">
                <a:latin typeface="Monaco"/>
              </a:rPr>
              <a:t>savedInstanceState</a:t>
            </a:r>
            <a:r>
              <a:rPr lang="en-US" sz="1300" b="1" dirty="0">
                <a:latin typeface="Monaco"/>
              </a:rPr>
              <a:t>) {</a:t>
            </a:r>
          </a:p>
          <a:p>
            <a:pPr marL="0" indent="0">
              <a:buNone/>
            </a:pPr>
            <a:r>
              <a:rPr lang="en-US" sz="1300" b="1" dirty="0">
                <a:latin typeface="Monaco"/>
              </a:rPr>
              <a:t>        </a:t>
            </a:r>
            <a:r>
              <a:rPr lang="en-US" sz="1300" dirty="0">
                <a:latin typeface="Monaco"/>
              </a:rPr>
              <a:t>...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    </a:t>
            </a:r>
            <a:r>
              <a:rPr lang="en-US" sz="1300" dirty="0" err="1">
                <a:solidFill>
                  <a:srgbClr val="0000C0"/>
                </a:solidFill>
                <a:latin typeface="Monaco"/>
              </a:rPr>
              <a:t>mButtonFetchSay</a:t>
            </a:r>
            <a:r>
              <a:rPr lang="en-US" sz="1300" dirty="0">
                <a:latin typeface="Monaco"/>
              </a:rPr>
              <a:t> = (Button) </a:t>
            </a:r>
            <a:r>
              <a:rPr lang="en-US" sz="1300" dirty="0" err="1">
                <a:latin typeface="Monaco"/>
              </a:rPr>
              <a:t>findViewById</a:t>
            </a:r>
            <a:r>
              <a:rPr lang="en-US" sz="1300" dirty="0">
                <a:latin typeface="Monaco"/>
              </a:rPr>
              <a:t>(</a:t>
            </a:r>
            <a:r>
              <a:rPr lang="en-US" sz="1300" dirty="0" err="1">
                <a:latin typeface="Monaco"/>
              </a:rPr>
              <a:t>R.id.</a:t>
            </a:r>
            <a:r>
              <a:rPr lang="en-US" sz="1300" i="1" dirty="0" err="1">
                <a:solidFill>
                  <a:srgbClr val="0000C0"/>
                </a:solidFill>
                <a:latin typeface="Monaco"/>
              </a:rPr>
              <a:t>activity_main_button_fetch</a:t>
            </a:r>
            <a:r>
              <a:rPr lang="en-US" sz="1300" i="1" dirty="0">
                <a:latin typeface="Monaco"/>
              </a:rPr>
              <a:t>);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    </a:t>
            </a:r>
            <a:r>
              <a:rPr lang="en-US" sz="1300" dirty="0" err="1">
                <a:solidFill>
                  <a:srgbClr val="0000C0"/>
                </a:solidFill>
                <a:latin typeface="Monaco"/>
              </a:rPr>
              <a:t>mButtonFetchSay</a:t>
            </a:r>
            <a:r>
              <a:rPr lang="en-US" sz="1300" dirty="0" err="1">
                <a:latin typeface="Monaco"/>
              </a:rPr>
              <a:t>.setOnClickListener</a:t>
            </a:r>
            <a:r>
              <a:rPr lang="en-US" sz="1300" dirty="0">
                <a:latin typeface="Monaco"/>
              </a:rPr>
              <a:t>(</a:t>
            </a:r>
            <a:r>
              <a:rPr lang="en-US" sz="1300" b="1" dirty="0">
                <a:solidFill>
                  <a:srgbClr val="7F0055"/>
                </a:solidFill>
                <a:latin typeface="Monaco"/>
              </a:rPr>
              <a:t>new</a:t>
            </a:r>
            <a:r>
              <a:rPr lang="en-US" sz="1300" b="1" dirty="0">
                <a:latin typeface="Monaco"/>
              </a:rPr>
              <a:t> </a:t>
            </a:r>
            <a:r>
              <a:rPr lang="en-US" sz="1300" b="1" dirty="0" err="1">
                <a:latin typeface="Monaco"/>
              </a:rPr>
              <a:t>View.OnClickListener</a:t>
            </a:r>
            <a:r>
              <a:rPr lang="en-US" sz="1300" b="1" dirty="0">
                <a:latin typeface="Monaco"/>
              </a:rPr>
              <a:t>() {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        </a:t>
            </a:r>
            <a:r>
              <a:rPr lang="en-US" sz="1300" dirty="0">
                <a:solidFill>
                  <a:srgbClr val="646464"/>
                </a:solidFill>
                <a:latin typeface="Monaco"/>
              </a:rPr>
              <a:t>@Override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        </a:t>
            </a:r>
            <a:r>
              <a:rPr lang="en-US" sz="1300" b="1" dirty="0">
                <a:solidFill>
                  <a:srgbClr val="7F0055"/>
                </a:solidFill>
                <a:latin typeface="Monaco"/>
              </a:rPr>
              <a:t>public</a:t>
            </a:r>
            <a:r>
              <a:rPr lang="en-US" sz="1300" b="1" dirty="0">
                <a:latin typeface="Monaco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/>
              </a:rPr>
              <a:t>void</a:t>
            </a:r>
            <a:r>
              <a:rPr lang="en-US" sz="1300" b="1" dirty="0">
                <a:latin typeface="Monaco"/>
              </a:rPr>
              <a:t> </a:t>
            </a:r>
            <a:r>
              <a:rPr lang="en-US" sz="1300" b="1" dirty="0" err="1">
                <a:latin typeface="Monaco"/>
              </a:rPr>
              <a:t>onClick</a:t>
            </a:r>
            <a:r>
              <a:rPr lang="en-US" sz="1300" b="1" dirty="0">
                <a:latin typeface="Monaco"/>
              </a:rPr>
              <a:t>(View v) {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            </a:t>
            </a:r>
            <a:r>
              <a:rPr lang="en-US" sz="1300" dirty="0" err="1">
                <a:solidFill>
                  <a:srgbClr val="FF0000"/>
                </a:solidFill>
                <a:latin typeface="Monaco"/>
              </a:rPr>
              <a:t>fetchAndSayFirstNoteEntryInWebApp</a:t>
            </a:r>
            <a:r>
              <a:rPr lang="en-US" sz="1300" dirty="0">
                <a:latin typeface="Monaco"/>
              </a:rPr>
              <a:t>();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        }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    });</a:t>
            </a:r>
          </a:p>
          <a:p>
            <a:pPr marL="0" indent="0">
              <a:buNone/>
            </a:pPr>
            <a:r>
              <a:rPr lang="en-US" sz="1300" dirty="0">
                <a:latin typeface="Monaco"/>
                <a:cs typeface="Monaco" charset="0"/>
              </a:rPr>
              <a:t>        </a:t>
            </a:r>
            <a:r>
              <a:rPr lang="en-US" sz="1300" dirty="0" err="1">
                <a:solidFill>
                  <a:srgbClr val="0000C0"/>
                </a:solidFill>
                <a:highlight>
                  <a:srgbClr val="E8F2FE"/>
                </a:highlight>
                <a:latin typeface="Monaco"/>
              </a:rPr>
              <a:t>mButtonClear</a:t>
            </a:r>
            <a:r>
              <a:rPr lang="en-US" sz="1300" dirty="0">
                <a:highlight>
                  <a:srgbClr val="E8F2FE"/>
                </a:highlight>
                <a:latin typeface="Monaco"/>
              </a:rPr>
              <a:t> = (Button) </a:t>
            </a:r>
            <a:r>
              <a:rPr lang="en-US" sz="1300" dirty="0" err="1">
                <a:highlight>
                  <a:srgbClr val="E8F2FE"/>
                </a:highlight>
                <a:latin typeface="Monaco"/>
              </a:rPr>
              <a:t>findViewById</a:t>
            </a:r>
            <a:r>
              <a:rPr lang="en-US" sz="1300" dirty="0">
                <a:highlight>
                  <a:srgbClr val="E8F2FE"/>
                </a:highlight>
                <a:latin typeface="Monaco"/>
              </a:rPr>
              <a:t>(</a:t>
            </a:r>
            <a:r>
              <a:rPr lang="en-US" sz="1300" dirty="0" err="1">
                <a:highlight>
                  <a:srgbClr val="E8F2FE"/>
                </a:highlight>
                <a:latin typeface="Monaco"/>
              </a:rPr>
              <a:t>R.id.</a:t>
            </a:r>
            <a:r>
              <a:rPr lang="en-US" sz="1300" i="1" dirty="0" err="1">
                <a:solidFill>
                  <a:srgbClr val="0000C0"/>
                </a:solidFill>
                <a:highlight>
                  <a:srgbClr val="E8F2FE"/>
                </a:highlight>
                <a:latin typeface="Monaco"/>
              </a:rPr>
              <a:t>activity_main_button_clear</a:t>
            </a:r>
            <a:r>
              <a:rPr lang="en-US" sz="1300" i="1" dirty="0">
                <a:highlight>
                  <a:srgbClr val="E8F2FE"/>
                </a:highlight>
                <a:latin typeface="Monaco"/>
              </a:rPr>
              <a:t>);</a:t>
            </a:r>
            <a:r>
              <a:rPr lang="en-US" sz="1300" dirty="0">
                <a:highlight>
                  <a:srgbClr val="E8F2FE"/>
                </a:highlight>
                <a:latin typeface="Monaco"/>
              </a:rPr>
              <a:t> ...</a:t>
            </a:r>
            <a:endParaRPr lang="en-US" sz="1300" dirty="0">
              <a:latin typeface="Monaco"/>
              <a:cs typeface="Monaco" charset="0"/>
            </a:endParaRPr>
          </a:p>
          <a:p>
            <a:pPr marL="0" indent="0">
              <a:buNone/>
            </a:pPr>
            <a:r>
              <a:rPr lang="en-US" sz="1300" dirty="0">
                <a:latin typeface="Monaco"/>
                <a:cs typeface="Monaco" charset="0"/>
              </a:rPr>
              <a:t>    }  ...</a:t>
            </a:r>
            <a:endParaRPr lang="en-US" sz="1300" dirty="0">
              <a:latin typeface="Monaco" charset="0"/>
              <a:cs typeface="Monaco" charset="0"/>
            </a:endParaRP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5373737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123267"/>
            <a:ext cx="8130886" cy="1346107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4300" dirty="0"/>
              <a:t>Demo Hybrid Android App</a:t>
            </a:r>
            <a:r>
              <a:rPr lang="en-US" sz="3900" dirty="0"/>
              <a:t/>
            </a:r>
            <a:br>
              <a:rPr lang="en-US" sz="3900" dirty="0"/>
            </a:br>
            <a:r>
              <a:rPr lang="en-US" sz="3900" dirty="0"/>
              <a:t>Java-JavaScript-Java ...4</a:t>
            </a:r>
          </a:p>
        </p:txBody>
      </p:sp>
      <p:sp>
        <p:nvSpPr>
          <p:cNvPr id="5632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1988" y="1600164"/>
            <a:ext cx="8952351" cy="4989419"/>
          </a:xfrm>
          <a:ln/>
        </p:spPr>
        <p:txBody>
          <a:bodyPr/>
          <a:lstStyle/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2400" dirty="0"/>
              <a:t>Build JavaScript statements as a String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endParaRPr lang="en-US" sz="1300" b="1" dirty="0" smtClean="0">
              <a:solidFill>
                <a:srgbClr val="7F0055"/>
              </a:solidFill>
              <a:latin typeface="Monaco" charset="0"/>
              <a:cs typeface="Monaco" charset="0"/>
            </a:endParaRP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b="1" dirty="0" smtClean="0">
                <a:solidFill>
                  <a:srgbClr val="7F0055"/>
                </a:solidFill>
                <a:latin typeface="Monaco" charset="0"/>
                <a:cs typeface="Monaco" charset="0"/>
              </a:rPr>
              <a:t>public</a:t>
            </a:r>
            <a:r>
              <a:rPr lang="en-US" sz="1300" dirty="0" smtClean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class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latin typeface="Monaco" charset="0"/>
                <a:cs typeface="Monaco" charset="0"/>
              </a:rPr>
              <a:t>MainActivity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extends</a:t>
            </a:r>
            <a:r>
              <a:rPr lang="en-US" sz="1300" dirty="0">
                <a:latin typeface="Monaco" charset="0"/>
                <a:cs typeface="Monaco" charset="0"/>
              </a:rPr>
              <a:t> Activity {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...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private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void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highlight>
                  <a:srgbClr val="D4D4D4"/>
                </a:highlight>
                <a:latin typeface="Monaco"/>
              </a:rPr>
              <a:t>fetchAndSayFirstNoteEntryInWebApp</a:t>
            </a:r>
            <a:r>
              <a:rPr lang="en-US" sz="1300" dirty="0">
                <a:latin typeface="Monaco" charset="0"/>
                <a:cs typeface="Monaco" charset="0"/>
              </a:rPr>
              <a:t>() {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</a:t>
            </a:r>
            <a:r>
              <a:rPr lang="en-US" sz="1300" dirty="0">
                <a:latin typeface="Monaco"/>
                <a:cs typeface="Monaco"/>
              </a:rPr>
              <a:t>String </a:t>
            </a:r>
            <a:r>
              <a:rPr lang="en-US" sz="1300" dirty="0" err="1">
                <a:latin typeface="Monaco"/>
                <a:cs typeface="Monaco"/>
              </a:rPr>
              <a:t>jsStatements</a:t>
            </a:r>
            <a:r>
              <a:rPr lang="en-US" sz="1300" dirty="0">
                <a:latin typeface="Monaco"/>
                <a:cs typeface="Monaco"/>
              </a:rPr>
              <a:t> </a:t>
            </a:r>
            <a:r>
              <a:rPr lang="en-US" sz="1300" dirty="0" smtClean="0">
                <a:latin typeface="Monaco"/>
                <a:cs typeface="Monaco"/>
              </a:rPr>
              <a:t>=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 smtClean="0">
                <a:latin typeface="Monaco" charset="0"/>
                <a:cs typeface="Monaco" charset="0"/>
              </a:rPr>
              <a:t>        </a:t>
            </a:r>
            <a:r>
              <a:rPr lang="en-US" sz="1300" dirty="0">
                <a:solidFill>
                  <a:srgbClr val="3F7F5F"/>
                </a:solidFill>
                <a:latin typeface="Monaco" charset="0"/>
                <a:cs typeface="Monaco" charset="0"/>
              </a:rPr>
              <a:t>// </a:t>
            </a:r>
            <a:r>
              <a:rPr lang="en-US" sz="1300" dirty="0" err="1">
                <a:solidFill>
                  <a:srgbClr val="3F7F5F"/>
                </a:solidFill>
                <a:latin typeface="Monaco" charset="0"/>
                <a:cs typeface="Monaco" charset="0"/>
              </a:rPr>
              <a:t>ajaxURLPrefix</a:t>
            </a:r>
            <a:r>
              <a:rPr lang="en-US" sz="1300" dirty="0">
                <a:solidFill>
                  <a:srgbClr val="3F7F5F"/>
                </a:solidFill>
                <a:latin typeface="Monaco" charset="0"/>
                <a:cs typeface="Monaco" charset="0"/>
              </a:rPr>
              <a:t> is http://127.0.0.1:8080, path is /note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solidFill>
                  <a:srgbClr val="3F7F5F"/>
                </a:solidFill>
                <a:latin typeface="Monaco" charset="0"/>
                <a:cs typeface="Monaco" charset="0"/>
              </a:rPr>
              <a:t>        </a:t>
            </a:r>
            <a:r>
              <a:rPr lang="en-US" sz="1300" dirty="0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// </a:t>
            </a:r>
            <a:r>
              <a:rPr lang="en-US" sz="1300" dirty="0" err="1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ajax</a:t>
            </a:r>
            <a:r>
              <a:rPr lang="en-US" sz="1300" dirty="0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 call should wait for response, then fire off </a:t>
            </a:r>
            <a:r>
              <a:rPr lang="en-US" sz="1300" dirty="0" err="1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ValueCallback</a:t>
            </a:r>
            <a:r>
              <a:rPr lang="en-US" sz="1300" dirty="0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 with result</a:t>
            </a:r>
            <a:endParaRPr lang="en-US" sz="1300" dirty="0">
              <a:solidFill>
                <a:srgbClr val="3F7F5F"/>
              </a:solidFill>
              <a:latin typeface="Monaco" charset="0"/>
              <a:cs typeface="Monaco" charset="0"/>
            </a:endParaRP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 smtClean="0">
                <a:latin typeface="Monaco"/>
                <a:cs typeface="Monaco"/>
              </a:rPr>
              <a:t>					"</a:t>
            </a:r>
            <a:r>
              <a:rPr lang="en-US" sz="1300" dirty="0" err="1">
                <a:latin typeface="Monaco"/>
                <a:cs typeface="Monaco"/>
              </a:rPr>
              <a:t>var</a:t>
            </a:r>
            <a:r>
              <a:rPr lang="en-US" sz="1300" dirty="0">
                <a:latin typeface="Monaco"/>
                <a:cs typeface="Monaco"/>
              </a:rPr>
              <a:t> </a:t>
            </a:r>
            <a:r>
              <a:rPr lang="en-US" sz="1300" dirty="0" err="1">
                <a:latin typeface="Monaco"/>
                <a:cs typeface="Monaco"/>
              </a:rPr>
              <a:t>jqXHR</a:t>
            </a:r>
            <a:r>
              <a:rPr lang="en-US" sz="1300" dirty="0">
                <a:latin typeface="Monaco"/>
                <a:cs typeface="Monaco"/>
              </a:rPr>
              <a:t> = $.</a:t>
            </a:r>
            <a:r>
              <a:rPr lang="en-US" sz="1300" dirty="0" err="1">
                <a:latin typeface="Monaco"/>
                <a:cs typeface="Monaco"/>
              </a:rPr>
              <a:t>ajax</a:t>
            </a:r>
            <a:r>
              <a:rPr lang="en-US" sz="1300" dirty="0">
                <a:latin typeface="Monaco"/>
                <a:cs typeface="Monaco"/>
              </a:rPr>
              <a:t>({ </a:t>
            </a:r>
            <a:r>
              <a:rPr lang="en-US" sz="1300" dirty="0" err="1">
                <a:solidFill>
                  <a:srgbClr val="FF0000"/>
                </a:solidFill>
                <a:latin typeface="Monaco"/>
                <a:cs typeface="Monaco"/>
              </a:rPr>
              <a:t>url</a:t>
            </a:r>
            <a:r>
              <a:rPr lang="en-US" sz="1300" dirty="0">
                <a:latin typeface="Monaco"/>
                <a:cs typeface="Monaco"/>
              </a:rPr>
              <a:t>: </a:t>
            </a:r>
            <a:r>
              <a:rPr lang="en-US" sz="1300" dirty="0" err="1">
                <a:latin typeface="Monaco"/>
                <a:cs typeface="Monaco"/>
              </a:rPr>
              <a:t>ajaxURLPrefix</a:t>
            </a:r>
            <a:r>
              <a:rPr lang="en-US" sz="1300" dirty="0">
                <a:latin typeface="Monaco"/>
                <a:cs typeface="Monaco"/>
              </a:rPr>
              <a:t>+'/note', </a:t>
            </a:r>
            <a:r>
              <a:rPr lang="en-US" sz="1300" dirty="0" err="1">
                <a:solidFill>
                  <a:srgbClr val="FF0000"/>
                </a:solidFill>
                <a:latin typeface="Monaco"/>
                <a:cs typeface="Monaco"/>
              </a:rPr>
              <a:t>async</a:t>
            </a:r>
            <a:r>
              <a:rPr lang="en-US" sz="1300" dirty="0">
                <a:solidFill>
                  <a:srgbClr val="FF0000"/>
                </a:solidFill>
                <a:latin typeface="Monaco"/>
                <a:cs typeface="Monaco"/>
              </a:rPr>
              <a:t>: false</a:t>
            </a:r>
            <a:r>
              <a:rPr lang="en-US" sz="1300" dirty="0">
                <a:latin typeface="Monaco"/>
                <a:cs typeface="Monaco"/>
              </a:rPr>
              <a:t> }); " +</a:t>
            </a:r>
            <a:br>
              <a:rPr lang="en-US" sz="1300" dirty="0">
                <a:latin typeface="Monaco"/>
                <a:cs typeface="Monaco"/>
              </a:rPr>
            </a:br>
            <a:r>
              <a:rPr lang="en-US" sz="1300" dirty="0" smtClean="0">
                <a:latin typeface="Monaco"/>
                <a:cs typeface="Monaco"/>
              </a:rPr>
              <a:t>			"</a:t>
            </a:r>
            <a:r>
              <a:rPr lang="en-US" sz="1300" dirty="0" err="1">
                <a:latin typeface="Monaco"/>
                <a:cs typeface="Monaco"/>
              </a:rPr>
              <a:t>var</a:t>
            </a:r>
            <a:r>
              <a:rPr lang="en-US" sz="1300" dirty="0">
                <a:latin typeface="Monaco"/>
                <a:cs typeface="Monaco"/>
              </a:rPr>
              <a:t> </a:t>
            </a:r>
            <a:r>
              <a:rPr lang="en-US" sz="1300" dirty="0" err="1">
                <a:latin typeface="Monaco"/>
                <a:cs typeface="Monaco"/>
              </a:rPr>
              <a:t>resp</a:t>
            </a:r>
            <a:r>
              <a:rPr lang="en-US" sz="1300" dirty="0">
                <a:latin typeface="Monaco"/>
                <a:cs typeface="Monaco"/>
              </a:rPr>
              <a:t> = </a:t>
            </a:r>
            <a:r>
              <a:rPr lang="en-US" sz="1300" dirty="0" err="1">
                <a:latin typeface="Monaco"/>
                <a:cs typeface="Monaco"/>
              </a:rPr>
              <a:t>jqXHR.responseText</a:t>
            </a:r>
            <a:r>
              <a:rPr lang="en-US" sz="1300" dirty="0">
                <a:latin typeface="Monaco"/>
                <a:cs typeface="Monaco"/>
              </a:rPr>
              <a:t>; " </a:t>
            </a:r>
            <a:r>
              <a:rPr lang="en-US" sz="1300" dirty="0" smtClean="0">
                <a:latin typeface="Monaco"/>
                <a:cs typeface="Monaco"/>
              </a:rPr>
              <a:t>+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 smtClean="0">
                <a:latin typeface="Monaco" charset="0"/>
                <a:cs typeface="Monaco" charset="0"/>
              </a:rPr>
              <a:t>        </a:t>
            </a:r>
            <a:r>
              <a:rPr lang="en-US" sz="1300" dirty="0" smtClean="0">
                <a:solidFill>
                  <a:srgbClr val="008000"/>
                </a:solidFill>
                <a:latin typeface="Monaco"/>
                <a:cs typeface="Monaco"/>
              </a:rPr>
              <a:t>// </a:t>
            </a:r>
            <a:r>
              <a:rPr lang="en-US" sz="1300" dirty="0">
                <a:solidFill>
                  <a:srgbClr val="008000"/>
                </a:solidFill>
                <a:latin typeface="Monaco"/>
                <a:cs typeface="Monaco"/>
              </a:rPr>
              <a:t>response is </a:t>
            </a:r>
            <a:r>
              <a:rPr lang="en-US" sz="1300" dirty="0" err="1">
                <a:solidFill>
                  <a:srgbClr val="008000"/>
                </a:solidFill>
                <a:latin typeface="Monaco"/>
                <a:cs typeface="Monaco"/>
              </a:rPr>
              <a:t>json</a:t>
            </a:r>
            <a:r>
              <a:rPr lang="en-US" sz="1300" dirty="0">
                <a:solidFill>
                  <a:srgbClr val="008000"/>
                </a:solidFill>
                <a:latin typeface="Monaco"/>
                <a:cs typeface="Monaco"/>
              </a:rPr>
              <a:t> text, not xml</a:t>
            </a:r>
            <a:endParaRPr lang="en-US" sz="1300" dirty="0" smtClean="0">
              <a:solidFill>
                <a:srgbClr val="008000"/>
              </a:solidFill>
              <a:latin typeface="Monaco"/>
              <a:cs typeface="Monaco"/>
            </a:endParaRP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solidFill>
                  <a:srgbClr val="3F7F5F"/>
                </a:solidFill>
                <a:highlight>
                  <a:srgbClr val="E8F2FE"/>
                </a:highlight>
                <a:latin typeface="Monaco" charset="0"/>
                <a:cs typeface="Monaco" charset="0"/>
              </a:rPr>
              <a:t>	</a:t>
            </a:r>
            <a:r>
              <a:rPr lang="en-US" sz="1300" dirty="0" smtClean="0">
                <a:solidFill>
                  <a:srgbClr val="3F7F5F"/>
                </a:solidFill>
                <a:highlight>
                  <a:srgbClr val="E8F2FE"/>
                </a:highlight>
                <a:latin typeface="Monaco" charset="0"/>
                <a:cs typeface="Monaco" charset="0"/>
              </a:rPr>
              <a:t>			</a:t>
            </a:r>
            <a:r>
              <a:rPr lang="en-US" sz="1300" dirty="0" smtClean="0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/</a:t>
            </a:r>
            <a:r>
              <a:rPr lang="en-US" sz="1300" dirty="0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/ convert </a:t>
            </a:r>
            <a:r>
              <a:rPr lang="en-US" sz="1300" u="sng" dirty="0" smtClean="0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response </a:t>
            </a:r>
            <a:r>
              <a:rPr lang="en-US" sz="1300" u="sng" dirty="0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to a JavaScript </a:t>
            </a:r>
            <a:r>
              <a:rPr lang="en-US" sz="1300" u="sng" dirty="0" smtClean="0">
                <a:solidFill>
                  <a:srgbClr val="3F7F5F"/>
                </a:solidFill>
                <a:highlight>
                  <a:srgbClr val="E8F2FE"/>
                </a:highlight>
                <a:latin typeface="Monaco"/>
                <a:cs typeface="Monaco"/>
              </a:rPr>
              <a:t>object </a:t>
            </a:r>
            <a:r>
              <a:rPr lang="en-US" sz="1300" dirty="0">
                <a:solidFill>
                  <a:srgbClr val="008000"/>
                </a:solidFill>
                <a:latin typeface="Monaco"/>
                <a:cs typeface="Monaco"/>
              </a:rPr>
              <a:t>as the result value to be received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 smtClean="0">
                <a:latin typeface="Monaco"/>
                <a:cs typeface="Monaco"/>
              </a:rPr>
              <a:t>					"</a:t>
            </a:r>
            <a:r>
              <a:rPr lang="en-US" sz="1300" dirty="0" err="1">
                <a:latin typeface="Monaco"/>
                <a:cs typeface="Monaco"/>
              </a:rPr>
              <a:t>JSON.parse</a:t>
            </a:r>
            <a:r>
              <a:rPr lang="en-US" sz="1300" dirty="0">
                <a:latin typeface="Monaco"/>
                <a:cs typeface="Monaco"/>
              </a:rPr>
              <a:t>(</a:t>
            </a:r>
            <a:r>
              <a:rPr lang="en-US" sz="1300" dirty="0" err="1">
                <a:latin typeface="Monaco"/>
                <a:cs typeface="Monaco"/>
              </a:rPr>
              <a:t>resp</a:t>
            </a:r>
            <a:r>
              <a:rPr lang="en-US" sz="1300" dirty="0">
                <a:latin typeface="Monaco"/>
                <a:cs typeface="Monaco"/>
              </a:rPr>
              <a:t>); "</a:t>
            </a:r>
            <a:r>
              <a:rPr lang="en-US" sz="1300" dirty="0" smtClean="0">
                <a:latin typeface="Monaco"/>
                <a:cs typeface="Monaco"/>
              </a:rPr>
              <a:t>;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 smtClean="0">
                <a:latin typeface="Monaco" charset="0"/>
                <a:cs typeface="Monaco" charset="0"/>
              </a:rPr>
              <a:t>				String </a:t>
            </a:r>
            <a:r>
              <a:rPr lang="en-US" sz="1300" dirty="0" err="1">
                <a:latin typeface="Monaco" charset="0"/>
                <a:cs typeface="Monaco" charset="0"/>
              </a:rPr>
              <a:t>js</a:t>
            </a:r>
            <a:r>
              <a:rPr lang="en-US" sz="1300" dirty="0">
                <a:latin typeface="Monaco" charset="0"/>
                <a:cs typeface="Monaco" charset="0"/>
              </a:rPr>
              <a:t> = </a:t>
            </a:r>
            <a:r>
              <a:rPr lang="en-US" sz="1300" dirty="0" err="1">
                <a:latin typeface="Monaco" charset="0"/>
                <a:cs typeface="Monaco" charset="0"/>
              </a:rPr>
              <a:t>String.</a:t>
            </a:r>
            <a:r>
              <a:rPr lang="en-US" sz="1300" i="1" dirty="0" err="1">
                <a:latin typeface="Monaco" charset="0"/>
                <a:cs typeface="Monaco" charset="0"/>
              </a:rPr>
              <a:t>format</a:t>
            </a:r>
            <a:r>
              <a:rPr lang="en-US" sz="1300" dirty="0">
                <a:latin typeface="Monaco" charset="0"/>
                <a:cs typeface="Monaco" charset="0"/>
              </a:rPr>
              <a:t>(</a:t>
            </a:r>
            <a:r>
              <a:rPr lang="en-US" sz="1300" dirty="0">
                <a:solidFill>
                  <a:srgbClr val="2A00FF"/>
                </a:solidFill>
                <a:latin typeface="Monaco" charset="0"/>
                <a:cs typeface="Monaco" charset="0"/>
              </a:rPr>
              <a:t>"</a:t>
            </a:r>
            <a:r>
              <a:rPr lang="en-US" sz="1300" dirty="0" err="1">
                <a:solidFill>
                  <a:srgbClr val="2A00FF"/>
                </a:solidFill>
                <a:latin typeface="Monaco" charset="0"/>
                <a:cs typeface="Monaco" charset="0"/>
              </a:rPr>
              <a:t>javascript</a:t>
            </a:r>
            <a:r>
              <a:rPr lang="en-US" sz="1300" dirty="0">
                <a:solidFill>
                  <a:srgbClr val="2A00FF"/>
                </a:solidFill>
                <a:latin typeface="Monaco" charset="0"/>
                <a:cs typeface="Monaco" charset="0"/>
              </a:rPr>
              <a:t>:%s"</a:t>
            </a:r>
            <a:r>
              <a:rPr lang="en-US" sz="1300" dirty="0">
                <a:latin typeface="Monaco" charset="0"/>
                <a:cs typeface="Monaco" charset="0"/>
              </a:rPr>
              <a:t>, </a:t>
            </a:r>
            <a:r>
              <a:rPr lang="en-US" sz="1300" dirty="0" err="1">
                <a:latin typeface="Monaco" charset="0"/>
                <a:cs typeface="Monaco" charset="0"/>
              </a:rPr>
              <a:t>jsStatements</a:t>
            </a:r>
            <a:r>
              <a:rPr lang="en-US" sz="1300" dirty="0">
                <a:latin typeface="Monaco" charset="0"/>
                <a:cs typeface="Monaco" charset="0"/>
              </a:rPr>
              <a:t>);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&lt;... continue ...&gt;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}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...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0856416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123267"/>
            <a:ext cx="8130886" cy="1346107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4300" dirty="0"/>
              <a:t>Demo Hybrid Android App</a:t>
            </a:r>
            <a:r>
              <a:rPr lang="en-US" sz="3900" dirty="0"/>
              <a:t/>
            </a:r>
            <a:br>
              <a:rPr lang="en-US" sz="3900" dirty="0"/>
            </a:br>
            <a:r>
              <a:rPr lang="en-US" sz="3900" dirty="0"/>
              <a:t>Java-JavaScript-Java ...5</a:t>
            </a:r>
          </a:p>
        </p:txBody>
      </p:sp>
      <p:sp>
        <p:nvSpPr>
          <p:cNvPr id="5632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17589" y="1599640"/>
            <a:ext cx="8901474" cy="4922184"/>
          </a:xfrm>
          <a:ln/>
        </p:spPr>
        <p:txBody>
          <a:bodyPr>
            <a:normAutofit lnSpcReduction="10000"/>
          </a:bodyPr>
          <a:lstStyle/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2400" dirty="0"/>
              <a:t>Call </a:t>
            </a:r>
            <a:r>
              <a:rPr lang="en-US" sz="2400" i="1" dirty="0" err="1"/>
              <a:t>evaluateJavascript</a:t>
            </a:r>
            <a:r>
              <a:rPr lang="en-US" sz="2400" dirty="0"/>
              <a:t>()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endParaRPr lang="en-US" sz="1300" dirty="0" smtClean="0">
              <a:latin typeface="Monaco" charset="0"/>
              <a:cs typeface="Monaco" charset="0"/>
            </a:endParaRP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 smtClean="0">
                <a:latin typeface="Monaco" charset="0"/>
                <a:cs typeface="Monaco" charset="0"/>
              </a:rPr>
              <a:t>   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private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void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highlight>
                  <a:srgbClr val="D4D4D4"/>
                </a:highlight>
                <a:latin typeface="Monaco"/>
              </a:rPr>
              <a:t>fetchAndSayFirstNoteEntryInWebApp</a:t>
            </a:r>
            <a:r>
              <a:rPr lang="en-US" sz="1300" dirty="0">
                <a:latin typeface="Monaco" charset="0"/>
                <a:cs typeface="Monaco" charset="0"/>
              </a:rPr>
              <a:t>() {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&lt;... continued ...&gt;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solidFill>
                  <a:srgbClr val="0000C0"/>
                </a:solidFill>
                <a:latin typeface="Monaco" charset="0"/>
                <a:cs typeface="Monaco" charset="0"/>
              </a:rPr>
              <a:t>        </a:t>
            </a:r>
            <a:r>
              <a:rPr lang="en-US" sz="1300" dirty="0" err="1">
                <a:solidFill>
                  <a:srgbClr val="0000C0"/>
                </a:solidFill>
                <a:latin typeface="Monaco" charset="0"/>
                <a:cs typeface="Monaco" charset="0"/>
              </a:rPr>
              <a:t>mWebView</a:t>
            </a:r>
            <a:r>
              <a:rPr lang="en-US" sz="1300" dirty="0" err="1">
                <a:latin typeface="Monaco" charset="0"/>
                <a:cs typeface="Monaco" charset="0"/>
              </a:rPr>
              <a:t>.</a:t>
            </a:r>
            <a:r>
              <a:rPr lang="en-US" sz="13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evaluateJavascript</a:t>
            </a:r>
            <a:r>
              <a:rPr lang="en-US" sz="1300" dirty="0">
                <a:latin typeface="Monaco" charset="0"/>
                <a:cs typeface="Monaco" charset="0"/>
              </a:rPr>
              <a:t>(</a:t>
            </a:r>
            <a:r>
              <a:rPr lang="en-US" sz="1300" dirty="0" err="1">
                <a:latin typeface="Monaco" charset="0"/>
                <a:cs typeface="Monaco" charset="0"/>
              </a:rPr>
              <a:t>js</a:t>
            </a:r>
            <a:r>
              <a:rPr lang="en-US" sz="1300" dirty="0">
                <a:latin typeface="Monaco" charset="0"/>
                <a:cs typeface="Monaco" charset="0"/>
              </a:rPr>
              <a:t>,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new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ValueCallback</a:t>
            </a:r>
            <a:r>
              <a:rPr lang="en-US" sz="1300" dirty="0">
                <a:solidFill>
                  <a:srgbClr val="FF3333"/>
                </a:solidFill>
                <a:latin typeface="Monaco" charset="0"/>
                <a:cs typeface="Monaco" charset="0"/>
              </a:rPr>
              <a:t>&lt;String&gt;()</a:t>
            </a:r>
            <a:r>
              <a:rPr lang="en-US" sz="1300" dirty="0">
                <a:latin typeface="Monaco" charset="0"/>
                <a:cs typeface="Monaco" charset="0"/>
              </a:rPr>
              <a:t> {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    </a:t>
            </a:r>
            <a:r>
              <a:rPr lang="en-US" sz="1300" dirty="0">
                <a:solidFill>
                  <a:srgbClr val="646464"/>
                </a:solidFill>
                <a:latin typeface="Monaco" charset="0"/>
                <a:cs typeface="Monaco" charset="0"/>
              </a:rPr>
              <a:t>@Override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public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void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solidFill>
                  <a:srgbClr val="FF3333"/>
                </a:solidFill>
                <a:latin typeface="Monaco" charset="0"/>
                <a:cs typeface="Monaco" charset="0"/>
              </a:rPr>
              <a:t>onReceiveValue</a:t>
            </a:r>
            <a:r>
              <a:rPr lang="en-US" sz="1300" dirty="0">
                <a:solidFill>
                  <a:srgbClr val="FF3333"/>
                </a:solidFill>
                <a:latin typeface="Monaco" charset="0"/>
                <a:cs typeface="Monaco" charset="0"/>
              </a:rPr>
              <a:t>(String s)</a:t>
            </a:r>
            <a:r>
              <a:rPr lang="en-US" sz="1300" dirty="0">
                <a:latin typeface="Monaco" charset="0"/>
                <a:cs typeface="Monaco" charset="0"/>
              </a:rPr>
              <a:t> {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            String text;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            </a:t>
            </a:r>
            <a:r>
              <a:rPr lang="en-US" sz="1300" b="1" dirty="0">
                <a:solidFill>
                  <a:srgbClr val="7F0055"/>
                </a:solidFill>
                <a:latin typeface="Monaco"/>
              </a:rPr>
              <a:t>try</a:t>
            </a:r>
            <a:r>
              <a:rPr lang="en-US" sz="1300" b="1" dirty="0">
                <a:latin typeface="Monaco"/>
              </a:rPr>
              <a:t> { </a:t>
            </a:r>
            <a:r>
              <a:rPr lang="en-US" sz="1300" dirty="0">
                <a:solidFill>
                  <a:srgbClr val="3F7F5F"/>
                </a:solidFill>
                <a:latin typeface="Monaco"/>
              </a:rPr>
              <a:t>// web app stores notes as array of </a:t>
            </a:r>
            <a:r>
              <a:rPr lang="en-US" sz="1300" dirty="0" err="1">
                <a:solidFill>
                  <a:srgbClr val="3F7F5F"/>
                </a:solidFill>
                <a:latin typeface="Monaco"/>
              </a:rPr>
              <a:t>json</a:t>
            </a:r>
            <a:r>
              <a:rPr lang="en-US" sz="1300" dirty="0">
                <a:solidFill>
                  <a:srgbClr val="3F7F5F"/>
                </a:solidFill>
                <a:latin typeface="Monaco"/>
              </a:rPr>
              <a:t> notation object literals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                </a:t>
            </a:r>
            <a:r>
              <a:rPr lang="en-US" sz="1300" dirty="0" err="1">
                <a:latin typeface="Monaco"/>
              </a:rPr>
              <a:t>JSONArray</a:t>
            </a:r>
            <a:r>
              <a:rPr lang="en-US" sz="1300" dirty="0">
                <a:latin typeface="Monaco"/>
              </a:rPr>
              <a:t> </a:t>
            </a:r>
            <a:r>
              <a:rPr lang="en-US" sz="1300" dirty="0" err="1">
                <a:latin typeface="Monaco"/>
              </a:rPr>
              <a:t>allNotes</a:t>
            </a:r>
            <a:r>
              <a:rPr lang="en-US" sz="1300" dirty="0">
                <a:latin typeface="Monaco"/>
              </a:rPr>
              <a:t> = </a:t>
            </a:r>
            <a:r>
              <a:rPr lang="en-US" sz="1300" b="1" dirty="0">
                <a:solidFill>
                  <a:srgbClr val="7F0055"/>
                </a:solidFill>
                <a:latin typeface="Monaco"/>
              </a:rPr>
              <a:t>new</a:t>
            </a:r>
            <a:r>
              <a:rPr lang="en-US" sz="1300" b="1" dirty="0">
                <a:latin typeface="Monaco"/>
              </a:rPr>
              <a:t> </a:t>
            </a:r>
            <a:r>
              <a:rPr lang="en-US" sz="1300" b="1" dirty="0" err="1">
                <a:latin typeface="Monaco"/>
              </a:rPr>
              <a:t>JSONArray</a:t>
            </a:r>
            <a:r>
              <a:rPr lang="en-US" sz="1300" b="1" dirty="0">
                <a:latin typeface="Monaco"/>
              </a:rPr>
              <a:t>(s);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                </a:t>
            </a:r>
            <a:r>
              <a:rPr lang="en-US" sz="1300" dirty="0" err="1">
                <a:latin typeface="Monaco"/>
              </a:rPr>
              <a:t>JSONObject</a:t>
            </a:r>
            <a:r>
              <a:rPr lang="en-US" sz="1300" dirty="0">
                <a:latin typeface="Monaco"/>
              </a:rPr>
              <a:t> </a:t>
            </a:r>
            <a:r>
              <a:rPr lang="en-US" sz="1300" dirty="0" err="1">
                <a:latin typeface="Monaco"/>
              </a:rPr>
              <a:t>firstNote</a:t>
            </a:r>
            <a:r>
              <a:rPr lang="en-US" sz="1300" dirty="0">
                <a:latin typeface="Monaco"/>
              </a:rPr>
              <a:t> = (</a:t>
            </a:r>
            <a:r>
              <a:rPr lang="en-US" sz="1300" dirty="0" err="1">
                <a:latin typeface="Monaco"/>
              </a:rPr>
              <a:t>JSONObject</a:t>
            </a:r>
            <a:r>
              <a:rPr lang="en-US" sz="1300" dirty="0">
                <a:latin typeface="Monaco"/>
              </a:rPr>
              <a:t>) </a:t>
            </a:r>
            <a:r>
              <a:rPr lang="en-US" sz="1300" dirty="0" err="1">
                <a:latin typeface="Monaco"/>
              </a:rPr>
              <a:t>allNotes.get</a:t>
            </a:r>
            <a:r>
              <a:rPr lang="en-US" sz="1300" dirty="0">
                <a:latin typeface="Monaco"/>
              </a:rPr>
              <a:t>(0)</a:t>
            </a:r>
            <a:r>
              <a:rPr lang="en-US" sz="1300" dirty="0" smtClean="0">
                <a:latin typeface="Monaco"/>
              </a:rPr>
              <a:t>;</a:t>
            </a:r>
          </a:p>
          <a:p>
            <a:pPr marL="0" indent="0">
              <a:buNone/>
            </a:pPr>
            <a:r>
              <a:rPr lang="en-US" sz="1300" dirty="0" smtClean="0">
                <a:solidFill>
                  <a:srgbClr val="3F7F5F"/>
                </a:solidFill>
                <a:latin typeface="Monaco"/>
              </a:rPr>
              <a:t>				  // property name for </a:t>
            </a:r>
            <a:r>
              <a:rPr lang="en-US" sz="1300" dirty="0" smtClean="0">
                <a:solidFill>
                  <a:srgbClr val="3F7F5F"/>
                </a:solidFill>
                <a:highlight>
                  <a:srgbClr val="E8F2FE"/>
                </a:highlight>
                <a:latin typeface="Monaco"/>
              </a:rPr>
              <a:t>note body is</a:t>
            </a:r>
            <a:r>
              <a:rPr lang="en-US" sz="1300" dirty="0" smtClean="0">
                <a:solidFill>
                  <a:srgbClr val="3F7F5F"/>
                </a:solidFill>
                <a:latin typeface="Monaco"/>
              </a:rPr>
              <a:t> “text”</a:t>
            </a:r>
          </a:p>
          <a:p>
            <a:pPr marL="0" indent="0">
              <a:buNone/>
            </a:pPr>
            <a:r>
              <a:rPr lang="en-US" sz="1300" dirty="0" smtClean="0">
                <a:latin typeface="Monaco"/>
              </a:rPr>
              <a:t>                    text = </a:t>
            </a:r>
            <a:r>
              <a:rPr lang="en-US" sz="1300" dirty="0" err="1" smtClean="0">
                <a:latin typeface="Monaco"/>
              </a:rPr>
              <a:t>firstNote.getString</a:t>
            </a:r>
            <a:r>
              <a:rPr lang="en-US" sz="1300" dirty="0" smtClean="0">
                <a:latin typeface="Monaco"/>
              </a:rPr>
              <a:t>(</a:t>
            </a:r>
            <a:r>
              <a:rPr lang="en-US" sz="1300" dirty="0" smtClean="0">
                <a:solidFill>
                  <a:srgbClr val="2A00FF"/>
                </a:solidFill>
                <a:latin typeface="Monaco"/>
              </a:rPr>
              <a:t>"text"</a:t>
            </a:r>
            <a:r>
              <a:rPr lang="en-US" sz="1300" dirty="0" smtClean="0">
                <a:latin typeface="Monaco"/>
              </a:rPr>
              <a:t>);</a:t>
            </a:r>
            <a:endParaRPr lang="en-US" sz="1200" dirty="0" smtClean="0">
              <a:latin typeface="Monaco"/>
            </a:endParaRPr>
          </a:p>
          <a:p>
            <a:pPr marL="0" indent="0">
              <a:buNone/>
            </a:pPr>
            <a:r>
              <a:rPr lang="fr-FR" sz="1300" dirty="0" smtClean="0">
                <a:latin typeface="Monaco"/>
              </a:rPr>
              <a:t>                </a:t>
            </a:r>
            <a:r>
              <a:rPr lang="fr-FR" sz="1300" dirty="0">
                <a:latin typeface="Monaco"/>
              </a:rPr>
              <a:t>} </a:t>
            </a:r>
            <a:r>
              <a:rPr lang="fr-FR" sz="1300" b="1" dirty="0">
                <a:solidFill>
                  <a:srgbClr val="7F0055"/>
                </a:solidFill>
                <a:latin typeface="Monaco"/>
              </a:rPr>
              <a:t>catch</a:t>
            </a:r>
            <a:r>
              <a:rPr lang="fr-FR" sz="1300" b="1" dirty="0">
                <a:latin typeface="Monaco"/>
              </a:rPr>
              <a:t> (</a:t>
            </a:r>
            <a:r>
              <a:rPr lang="fr-FR" sz="1300" b="1" dirty="0" err="1">
                <a:latin typeface="Monaco"/>
              </a:rPr>
              <a:t>JSONException</a:t>
            </a:r>
            <a:r>
              <a:rPr lang="fr-FR" sz="1300" b="1" dirty="0">
                <a:latin typeface="Monaco"/>
              </a:rPr>
              <a:t> e) {</a:t>
            </a:r>
            <a:r>
              <a:rPr lang="en-US" sz="1300" b="1" dirty="0">
                <a:latin typeface="Monaco"/>
              </a:rPr>
              <a:t> </a:t>
            </a:r>
            <a:r>
              <a:rPr lang="en-US" sz="1300" dirty="0">
                <a:latin typeface="Monaco"/>
              </a:rPr>
              <a:t>text = </a:t>
            </a:r>
            <a:r>
              <a:rPr lang="en-US" sz="1300" dirty="0">
                <a:solidFill>
                  <a:srgbClr val="2A00FF"/>
                </a:solidFill>
                <a:latin typeface="Monaco"/>
              </a:rPr>
              <a:t>""</a:t>
            </a:r>
            <a:r>
              <a:rPr lang="en-US" sz="1300" dirty="0">
                <a:latin typeface="Monaco"/>
              </a:rPr>
              <a:t>; }</a:t>
            </a:r>
            <a:endParaRPr lang="en-US" sz="1300" dirty="0">
              <a:latin typeface="Monaco" charset="0"/>
              <a:cs typeface="Monaco" charset="0"/>
            </a:endParaRP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endParaRPr lang="en-US" sz="1300" dirty="0">
              <a:latin typeface="Monaco" charset="0"/>
              <a:cs typeface="Monaco" charset="0"/>
            </a:endParaRP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        </a:t>
            </a:r>
            <a:r>
              <a:rPr lang="en-US" sz="1300" dirty="0" err="1">
                <a:solidFill>
                  <a:srgbClr val="0000C0"/>
                </a:solidFill>
                <a:latin typeface="Monaco" charset="0"/>
                <a:cs typeface="Monaco" charset="0"/>
              </a:rPr>
              <a:t>mTextToSpeech</a:t>
            </a:r>
            <a:r>
              <a:rPr lang="en-US" sz="1300" dirty="0" err="1">
                <a:latin typeface="Monaco" charset="0"/>
                <a:cs typeface="Monaco" charset="0"/>
              </a:rPr>
              <a:t>.speak</a:t>
            </a:r>
            <a:r>
              <a:rPr lang="en-US" sz="1300" dirty="0">
                <a:latin typeface="Monaco" charset="0"/>
                <a:cs typeface="Monaco" charset="0"/>
              </a:rPr>
              <a:t>(</a:t>
            </a:r>
            <a:r>
              <a:rPr lang="en-US" sz="1300" dirty="0">
                <a:highlight>
                  <a:srgbClr val="E8F2FE"/>
                </a:highlight>
                <a:latin typeface="Monaco"/>
              </a:rPr>
              <a:t>text,</a:t>
            </a:r>
            <a:r>
              <a:rPr lang="en-US" sz="1300" dirty="0">
                <a:latin typeface="Monaco" charset="0"/>
                <a:cs typeface="Monaco" charset="0"/>
              </a:rPr>
              <a:t> </a:t>
            </a:r>
            <a:r>
              <a:rPr lang="en-US" sz="1300" dirty="0" err="1">
                <a:latin typeface="Monaco" charset="0"/>
                <a:cs typeface="Monaco" charset="0"/>
              </a:rPr>
              <a:t>TextToSpeech.</a:t>
            </a:r>
            <a:r>
              <a:rPr lang="en-US" sz="1300" i="1" dirty="0" err="1">
                <a:solidFill>
                  <a:srgbClr val="0000C0"/>
                </a:solidFill>
                <a:latin typeface="Monaco" charset="0"/>
                <a:cs typeface="Monaco" charset="0"/>
              </a:rPr>
              <a:t>QUEUE_ADD</a:t>
            </a:r>
            <a:r>
              <a:rPr lang="en-US" sz="1300" dirty="0">
                <a:latin typeface="Monaco" charset="0"/>
                <a:cs typeface="Monaco" charset="0"/>
              </a:rPr>
              <a:t>, </a:t>
            </a:r>
            <a:r>
              <a:rPr lang="en-US" sz="1300" b="1" dirty="0">
                <a:solidFill>
                  <a:srgbClr val="7F0055"/>
                </a:solidFill>
                <a:latin typeface="Monaco" charset="0"/>
                <a:cs typeface="Monaco" charset="0"/>
              </a:rPr>
              <a:t>null, null</a:t>
            </a:r>
            <a:r>
              <a:rPr lang="en-US" sz="1300" dirty="0">
                <a:latin typeface="Monaco" charset="0"/>
                <a:cs typeface="Monaco" charset="0"/>
              </a:rPr>
              <a:t>);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        ...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pl-PL" sz="1300" dirty="0">
                <a:highlight>
                  <a:srgbClr val="E8F2FE"/>
                </a:highlight>
                <a:latin typeface="Monaco"/>
              </a:rPr>
              <a:t>                </a:t>
            </a:r>
            <a:r>
              <a:rPr lang="pl-PL" sz="1300" dirty="0" err="1">
                <a:solidFill>
                  <a:srgbClr val="0000C0"/>
                </a:solidFill>
                <a:highlight>
                  <a:srgbClr val="E8F2FE"/>
                </a:highlight>
                <a:latin typeface="Monaco"/>
              </a:rPr>
              <a:t>mTextView</a:t>
            </a:r>
            <a:r>
              <a:rPr lang="pl-PL" sz="1300" dirty="0" err="1">
                <a:highlight>
                  <a:srgbClr val="E8F2FE"/>
                </a:highlight>
                <a:latin typeface="Monaco"/>
              </a:rPr>
              <a:t>.setText</a:t>
            </a:r>
            <a:r>
              <a:rPr lang="pl-PL" sz="1300" dirty="0">
                <a:highlight>
                  <a:srgbClr val="E8F2FE"/>
                </a:highlight>
                <a:latin typeface="Monaco"/>
              </a:rPr>
              <a:t>(</a:t>
            </a:r>
            <a:r>
              <a:rPr lang="pl-PL" sz="1300" dirty="0" err="1">
                <a:highlight>
                  <a:srgbClr val="E8F2FE"/>
                </a:highlight>
                <a:latin typeface="Monaco"/>
              </a:rPr>
              <a:t>text</a:t>
            </a:r>
            <a:r>
              <a:rPr lang="pl-PL" sz="1300" dirty="0">
                <a:highlight>
                  <a:srgbClr val="E8F2FE"/>
                </a:highlight>
                <a:latin typeface="Monaco"/>
              </a:rPr>
              <a:t>); ...</a:t>
            </a:r>
            <a:endParaRPr lang="en-US" sz="1300" dirty="0">
              <a:latin typeface="Monaco" charset="0"/>
              <a:cs typeface="Monaco" charset="0"/>
            </a:endParaRP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    }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    });  ...</a:t>
            </a:r>
          </a:p>
          <a:p>
            <a:pPr indent="-298961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  <a:tab pos="8439240" algn="l"/>
              </a:tabLst>
            </a:pPr>
            <a:r>
              <a:rPr lang="en-US" sz="1300" dirty="0">
                <a:latin typeface="Monaco" charset="0"/>
                <a:cs typeface="Monaco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350576910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8" y="81246"/>
            <a:ext cx="8125114" cy="1427350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3900" dirty="0"/>
              <a:t>Debugging </a:t>
            </a:r>
            <a:r>
              <a:rPr lang="en-US" sz="3900" dirty="0" err="1"/>
              <a:t>WebView</a:t>
            </a:r>
            <a:r>
              <a:rPr lang="en-US" sz="3900" dirty="0"/>
              <a:t/>
            </a:r>
            <a:br>
              <a:rPr lang="en-US" sz="3900" dirty="0"/>
            </a:br>
            <a:r>
              <a:rPr lang="en-US" sz="3600" dirty="0"/>
              <a:t>Remote Debugging</a:t>
            </a:r>
          </a:p>
        </p:txBody>
      </p:sp>
      <p:sp>
        <p:nvSpPr>
          <p:cNvPr id="6246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15637" y="1599640"/>
            <a:ext cx="8312727" cy="4422122"/>
          </a:xfrm>
          <a:ln/>
        </p:spPr>
        <p:txBody>
          <a:bodyPr/>
          <a:lstStyle/>
          <a:p>
            <a:pPr indent="-304657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dirty="0"/>
              <a:t>If testing </a:t>
            </a:r>
            <a:r>
              <a:rPr lang="en-US" dirty="0" smtClean="0"/>
              <a:t>Android device </a:t>
            </a:r>
            <a:r>
              <a:rPr lang="en-US" dirty="0"/>
              <a:t>running Android 4.4+</a:t>
            </a:r>
          </a:p>
          <a:p>
            <a:pPr marL="501115" indent="-498269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900" dirty="0" smtClean="0"/>
              <a:t>Can do remote debugging with: Chrome </a:t>
            </a:r>
            <a:r>
              <a:rPr lang="en-US" sz="2900" dirty="0" err="1"/>
              <a:t>DevTools</a:t>
            </a:r>
            <a:endParaRPr lang="en-US" sz="2900" dirty="0"/>
          </a:p>
          <a:p>
            <a:pPr marL="0" indent="2847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endParaRPr lang="en-US" sz="2900" dirty="0"/>
          </a:p>
        </p:txBody>
      </p:sp>
      <p:pic>
        <p:nvPicPr>
          <p:cNvPr id="624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3552" y="3097026"/>
            <a:ext cx="4836103" cy="2318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133024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8" y="81246"/>
            <a:ext cx="8125114" cy="1427350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3900" dirty="0"/>
              <a:t>Debugging </a:t>
            </a:r>
            <a:r>
              <a:rPr lang="en-US" sz="3900" dirty="0" err="1"/>
              <a:t>WebView</a:t>
            </a:r>
            <a:r>
              <a:rPr lang="en-US" sz="3900" dirty="0"/>
              <a:t/>
            </a:r>
            <a:br>
              <a:rPr lang="en-US" sz="3900" dirty="0"/>
            </a:br>
            <a:r>
              <a:rPr lang="en-US" sz="3600" dirty="0"/>
              <a:t>Remote Debugging ...2</a:t>
            </a:r>
          </a:p>
        </p:txBody>
      </p:sp>
      <p:sp>
        <p:nvSpPr>
          <p:cNvPr id="6349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8" y="1599640"/>
            <a:ext cx="8125114" cy="4422122"/>
          </a:xfrm>
          <a:ln/>
        </p:spPr>
        <p:txBody>
          <a:bodyPr/>
          <a:lstStyle/>
          <a:p>
            <a:pPr indent="-306082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200" dirty="0"/>
              <a:t>https://</a:t>
            </a:r>
            <a:r>
              <a:rPr lang="en-US" sz="2200" dirty="0" err="1"/>
              <a:t>developer.chrome.com</a:t>
            </a:r>
            <a:r>
              <a:rPr lang="en-US" sz="2200" dirty="0"/>
              <a:t>/</a:t>
            </a:r>
            <a:r>
              <a:rPr lang="en-US" sz="2200" dirty="0" err="1"/>
              <a:t>devtools</a:t>
            </a:r>
            <a:r>
              <a:rPr lang="en-US" sz="2200" dirty="0"/>
              <a:t>/docs/remote-debugging</a:t>
            </a:r>
          </a:p>
          <a:p>
            <a:pPr marL="501115" indent="-499693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Enable </a:t>
            </a:r>
            <a:r>
              <a:rPr lang="en-US" sz="2500" dirty="0" smtClean="0"/>
              <a:t>“USB debugging” e.g. </a:t>
            </a:r>
            <a:r>
              <a:rPr lang="en-US" sz="2500" dirty="0"/>
              <a:t>on </a:t>
            </a:r>
            <a:r>
              <a:rPr lang="en-US" sz="2500" dirty="0" smtClean="0"/>
              <a:t>Android 4.2+ </a:t>
            </a:r>
            <a:r>
              <a:rPr lang="en-US" sz="2500" dirty="0"/>
              <a:t>device</a:t>
            </a:r>
          </a:p>
          <a:p>
            <a:pPr marL="1025008" lvl="1" indent="-419970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200" dirty="0"/>
              <a:t>Settings &gt; About phone &gt; tap “Build Number” 7 </a:t>
            </a:r>
            <a:r>
              <a:rPr lang="en-US" sz="2200" dirty="0" smtClean="0"/>
              <a:t>times (!!)</a:t>
            </a:r>
            <a:endParaRPr lang="en-US" sz="2200" dirty="0"/>
          </a:p>
          <a:p>
            <a:pPr marL="501115" indent="-499693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 smtClean="0"/>
              <a:t>Install </a:t>
            </a:r>
            <a:r>
              <a:rPr lang="en-US" sz="2500" dirty="0"/>
              <a:t>Chrome 32+ on development host </a:t>
            </a:r>
            <a:r>
              <a:rPr lang="en-US" sz="2500" dirty="0" smtClean="0"/>
              <a:t>machine</a:t>
            </a:r>
          </a:p>
          <a:p>
            <a:pPr marL="1022350" lvl="1" indent="-446088">
              <a:buSzPct val="45000"/>
              <a:buFont typeface="Wingdings" charset="0"/>
              <a:buChar char=""/>
              <a:tabLst>
                <a:tab pos="306388" algn="l"/>
                <a:tab pos="407988" algn="l"/>
                <a:tab pos="1022350" algn="l"/>
                <a:tab pos="1227138" algn="l"/>
                <a:tab pos="1638300" algn="l"/>
                <a:tab pos="2047875" algn="l"/>
                <a:tab pos="2457450" algn="l"/>
                <a:tab pos="2867025" algn="l"/>
                <a:tab pos="3278188" algn="l"/>
                <a:tab pos="3687763" algn="l"/>
                <a:tab pos="4097338" algn="l"/>
                <a:tab pos="4508500" algn="l"/>
                <a:tab pos="4918075" algn="l"/>
                <a:tab pos="5327650" algn="l"/>
                <a:tab pos="5737225" algn="l"/>
                <a:tab pos="6148388" algn="l"/>
                <a:tab pos="6557963" algn="l"/>
                <a:tab pos="6967538" algn="l"/>
                <a:tab pos="7377113" algn="l"/>
                <a:tab pos="7788275" algn="l"/>
                <a:tab pos="8197850" algn="l"/>
              </a:tabLst>
            </a:pPr>
            <a:r>
              <a:rPr lang="en-US" sz="2100" dirty="0" smtClean="0"/>
              <a:t>Host’s Chrome version must &gt; device’s Chrome for Android ver.</a:t>
            </a:r>
            <a:endParaRPr lang="en-US" sz="2100" dirty="0"/>
          </a:p>
          <a:p>
            <a:pPr marL="501115" indent="-499693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500" dirty="0"/>
              <a:t>Enable USB discovery in Chrome on </a:t>
            </a:r>
            <a:r>
              <a:rPr lang="en-US" sz="2500" dirty="0" err="1" smtClean="0"/>
              <a:t>dev</a:t>
            </a:r>
            <a:r>
              <a:rPr lang="en-US" sz="2500" dirty="0" smtClean="0"/>
              <a:t> host </a:t>
            </a:r>
            <a:r>
              <a:rPr lang="en-US" sz="2500" dirty="0"/>
              <a:t>machine</a:t>
            </a:r>
          </a:p>
          <a:p>
            <a:pPr marL="1025008" lvl="1" indent="-419970">
              <a:buSzPct val="45000"/>
              <a:buFont typeface="Wingdings" charset="0"/>
              <a:buChar char=""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200" dirty="0" smtClean="0"/>
              <a:t>Check “</a:t>
            </a:r>
            <a:r>
              <a:rPr lang="en-US" sz="2200" dirty="0"/>
              <a:t>Discover USB devices</a:t>
            </a:r>
            <a:r>
              <a:rPr lang="en-US" sz="2200" dirty="0" smtClean="0"/>
              <a:t>” checkbox at </a:t>
            </a:r>
            <a:r>
              <a:rPr lang="en-US" sz="2200" i="1" dirty="0"/>
              <a:t>chrome://</a:t>
            </a:r>
            <a:r>
              <a:rPr lang="en-US" sz="2200" i="1" dirty="0" smtClean="0"/>
              <a:t>inspect</a:t>
            </a:r>
            <a:endParaRPr lang="en-US" sz="2200" i="1" dirty="0"/>
          </a:p>
          <a:p>
            <a:pPr indent="-306082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endParaRPr lang="en-US" sz="2500" dirty="0"/>
          </a:p>
          <a:p>
            <a:pPr indent="-306082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endParaRPr lang="en-US" dirty="0"/>
          </a:p>
        </p:txBody>
      </p:sp>
      <p:pic>
        <p:nvPicPr>
          <p:cNvPr id="634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34895" y="-1855975"/>
            <a:ext cx="3187989" cy="15394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33889" y="4656891"/>
            <a:ext cx="4010955" cy="1556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47317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8" y="81246"/>
            <a:ext cx="8125114" cy="1427350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3900" dirty="0"/>
              <a:t>Debugging </a:t>
            </a:r>
            <a:r>
              <a:rPr lang="en-US" sz="3900" dirty="0" err="1"/>
              <a:t>WebView</a:t>
            </a:r>
            <a:r>
              <a:rPr lang="en-US" sz="3900" dirty="0"/>
              <a:t/>
            </a:r>
            <a:br>
              <a:rPr lang="en-US" sz="3900" dirty="0"/>
            </a:br>
            <a:r>
              <a:rPr lang="en-US" sz="3600" dirty="0"/>
              <a:t>Remote Debugging ...</a:t>
            </a:r>
            <a:r>
              <a:rPr lang="en-US" sz="3600" dirty="0" smtClean="0"/>
              <a:t>3</a:t>
            </a:r>
            <a:endParaRPr lang="en-US" sz="3600" dirty="0"/>
          </a:p>
        </p:txBody>
      </p:sp>
      <p:sp>
        <p:nvSpPr>
          <p:cNvPr id="645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46364" y="1599639"/>
            <a:ext cx="8451273" cy="4726300"/>
          </a:xfrm>
          <a:ln/>
        </p:spPr>
        <p:txBody>
          <a:bodyPr>
            <a:normAutofit/>
          </a:bodyPr>
          <a:lstStyle/>
          <a:p>
            <a:pPr marL="501115" indent="-499693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500" dirty="0"/>
              <a:t>Connect Android device via </a:t>
            </a:r>
            <a:r>
              <a:rPr lang="en-US" sz="2500" dirty="0" smtClean="0"/>
              <a:t>USB cable </a:t>
            </a:r>
            <a:r>
              <a:rPr lang="en-US" sz="2500" dirty="0"/>
              <a:t>to </a:t>
            </a:r>
            <a:r>
              <a:rPr lang="en-US" sz="2500" dirty="0" err="1"/>
              <a:t>dev</a:t>
            </a:r>
            <a:r>
              <a:rPr lang="en-US" sz="2500" dirty="0"/>
              <a:t> </a:t>
            </a:r>
            <a:r>
              <a:rPr lang="en-US" sz="2500" dirty="0" smtClean="0"/>
              <a:t>host machine</a:t>
            </a:r>
            <a:endParaRPr lang="en-US" sz="2500" dirty="0"/>
          </a:p>
          <a:p>
            <a:pPr marL="1025008" lvl="1" indent="-419970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200" dirty="0"/>
              <a:t>On Windows machine, require appropriate USB driver</a:t>
            </a:r>
          </a:p>
          <a:p>
            <a:pPr marL="501115" indent="-499693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500" dirty="0" smtClean="0"/>
              <a:t>See </a:t>
            </a:r>
            <a:r>
              <a:rPr lang="en-US" sz="2500" dirty="0"/>
              <a:t>alert to </a:t>
            </a:r>
            <a:r>
              <a:rPr lang="en-US" sz="2500" dirty="0" smtClean="0"/>
              <a:t>“Allow </a:t>
            </a:r>
            <a:r>
              <a:rPr lang="en-US" sz="2500" dirty="0"/>
              <a:t>USB </a:t>
            </a:r>
            <a:r>
              <a:rPr lang="en-US" sz="2500" dirty="0" smtClean="0"/>
              <a:t>debugging?”</a:t>
            </a:r>
            <a:endParaRPr lang="en-US" sz="2500" dirty="0"/>
          </a:p>
          <a:p>
            <a:pPr marL="1025008" lvl="1" indent="-398614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200" dirty="0" smtClean="0"/>
              <a:t>Check “Always </a:t>
            </a:r>
            <a:r>
              <a:rPr lang="en-US" sz="2200" dirty="0"/>
              <a:t>allow from this </a:t>
            </a:r>
            <a:r>
              <a:rPr lang="en-US" sz="2200" dirty="0" smtClean="0"/>
              <a:t>computer”. Tap “OK”.</a:t>
            </a:r>
            <a:endParaRPr lang="en-US" sz="2200" dirty="0"/>
          </a:p>
          <a:p>
            <a:pPr marL="501115" indent="-499693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endParaRPr lang="en-US" dirty="0" smtClean="0"/>
          </a:p>
          <a:p>
            <a:pPr marL="501115" indent="-499693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endParaRPr lang="en-US" dirty="0"/>
          </a:p>
          <a:p>
            <a:pPr marL="501115" indent="-499693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endParaRPr lang="en-US" dirty="0" smtClean="0"/>
          </a:p>
          <a:p>
            <a:pPr marL="501115" indent="-499693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500" dirty="0"/>
              <a:t>[Needed by Demo Hybrid Android </a:t>
            </a:r>
            <a:r>
              <a:rPr lang="en-US" sz="2500" dirty="0" smtClean="0"/>
              <a:t>app only]</a:t>
            </a:r>
            <a:endParaRPr lang="en-US" sz="2500" dirty="0"/>
          </a:p>
          <a:p>
            <a:pPr marL="1025008" lvl="1" indent="-410003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200" dirty="0"/>
              <a:t>On Android device, run Chrome for Android (v36+) </a:t>
            </a:r>
            <a:r>
              <a:rPr lang="en-US" sz="2200" dirty="0" smtClean="0"/>
              <a:t>browser</a:t>
            </a:r>
          </a:p>
          <a:p>
            <a:pPr marL="1423988" lvl="2" indent="-401638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1800" dirty="0" smtClean="0"/>
              <a:t>Used for port forwarding</a:t>
            </a:r>
            <a:endParaRPr lang="en-US" sz="1800" dirty="0"/>
          </a:p>
          <a:p>
            <a:pPr marL="501115" indent="-499693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9512" y="3398134"/>
            <a:ext cx="1873646" cy="164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69000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8" y="81246"/>
            <a:ext cx="8125114" cy="1427350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3900" dirty="0"/>
              <a:t>Debugging </a:t>
            </a:r>
            <a:r>
              <a:rPr lang="en-US" sz="3900" dirty="0" err="1"/>
              <a:t>WebView</a:t>
            </a:r>
            <a:r>
              <a:rPr lang="en-US" sz="3900" dirty="0"/>
              <a:t/>
            </a:r>
            <a:br>
              <a:rPr lang="en-US" sz="3900" dirty="0"/>
            </a:br>
            <a:r>
              <a:rPr lang="en-US" sz="3600" dirty="0"/>
              <a:t>Remote Debugging ..</a:t>
            </a:r>
            <a:r>
              <a:rPr lang="en-US" sz="3600" dirty="0" smtClean="0"/>
              <a:t>.4a</a:t>
            </a:r>
            <a:endParaRPr lang="en-US" sz="3600" dirty="0"/>
          </a:p>
        </p:txBody>
      </p:sp>
      <p:sp>
        <p:nvSpPr>
          <p:cNvPr id="645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46364" y="1599639"/>
            <a:ext cx="8451273" cy="4653244"/>
          </a:xfrm>
          <a:ln/>
        </p:spPr>
        <p:txBody>
          <a:bodyPr/>
          <a:lstStyle/>
          <a:p>
            <a:pPr marL="501115" indent="-499693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500" dirty="0" smtClean="0"/>
              <a:t>In </a:t>
            </a:r>
            <a:r>
              <a:rPr lang="en-US" sz="2500" dirty="0" err="1"/>
              <a:t>dev</a:t>
            </a:r>
            <a:r>
              <a:rPr lang="en-US" sz="2500" dirty="0"/>
              <a:t> machine browser, at </a:t>
            </a:r>
            <a:r>
              <a:rPr lang="en-US" sz="2500" i="1" dirty="0"/>
              <a:t>chrome://inspect</a:t>
            </a:r>
            <a:r>
              <a:rPr lang="en-US" sz="2500" dirty="0"/>
              <a:t>, see:</a:t>
            </a:r>
          </a:p>
          <a:p>
            <a:pPr marL="1025008" lvl="1" indent="-410003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200" dirty="0"/>
              <a:t>Every connected mobile device, along with its</a:t>
            </a:r>
          </a:p>
          <a:p>
            <a:pPr marL="1035242" lvl="1" indent="-410003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200" dirty="0"/>
              <a:t>Mobile browser open tabs, and</a:t>
            </a:r>
          </a:p>
          <a:p>
            <a:pPr marL="1035242" lvl="1" indent="-410003">
              <a:buSzPct val="45000"/>
              <a:buFont typeface="Wingdings" charset="0"/>
              <a:buChar char="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sz="2200" dirty="0"/>
              <a:t>Debug</a:t>
            </a:r>
            <a:r>
              <a:rPr lang="en-US" sz="2200" dirty="0" smtClean="0"/>
              <a:t>-enabled </a:t>
            </a:r>
            <a:r>
              <a:rPr lang="en-US" sz="2200" dirty="0" err="1" smtClean="0"/>
              <a:t>WebViews</a:t>
            </a:r>
            <a:endParaRPr lang="en-US" sz="2200" dirty="0"/>
          </a:p>
          <a:p>
            <a:pPr marL="501115" indent="-499693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816288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5" y="120463"/>
            <a:ext cx="8123671" cy="1346107"/>
          </a:xfrm>
          <a:ln/>
        </p:spPr>
        <p:txBody>
          <a:bodyPr/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sz="3900" dirty="0"/>
              <a:t>Debugging </a:t>
            </a:r>
            <a:r>
              <a:rPr lang="en-US" sz="3900" dirty="0" err="1"/>
              <a:t>WebView</a:t>
            </a:r>
            <a:r>
              <a:rPr lang="en-US" dirty="0"/>
              <a:t/>
            </a:r>
            <a:br>
              <a:rPr lang="en-US" dirty="0"/>
            </a:br>
            <a:r>
              <a:rPr lang="en-US" sz="3600" dirty="0"/>
              <a:t>Remote Debugging ...</a:t>
            </a:r>
            <a:r>
              <a:rPr lang="en-US" sz="3600" dirty="0" smtClean="0"/>
              <a:t>4b</a:t>
            </a:r>
            <a:endParaRPr lang="en-US" sz="3600" dirty="0"/>
          </a:p>
        </p:txBody>
      </p:sp>
      <p:sp>
        <p:nvSpPr>
          <p:cNvPr id="665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5" y="1599640"/>
            <a:ext cx="8123671" cy="4420721"/>
          </a:xfrm>
          <a:ln/>
        </p:spPr>
        <p:txBody>
          <a:bodyPr/>
          <a:lstStyle/>
          <a:p>
            <a:pPr indent="-306082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900" dirty="0" err="1"/>
              <a:t>Dev</a:t>
            </a:r>
            <a:r>
              <a:rPr lang="en-US" sz="2900" dirty="0"/>
              <a:t> host</a:t>
            </a:r>
          </a:p>
          <a:p>
            <a:pPr indent="-306082">
              <a:buNone/>
              <a:tabLst>
                <a:tab pos="307502" algn="l"/>
                <a:tab pos="408580" algn="l"/>
                <a:tab pos="818582" algn="l"/>
                <a:tab pos="1228586" algn="l"/>
                <a:tab pos="1638591" algn="l"/>
                <a:tab pos="2048595" algn="l"/>
                <a:tab pos="2458597" algn="l"/>
                <a:tab pos="2868603" algn="l"/>
                <a:tab pos="3278604" algn="l"/>
                <a:tab pos="3688608" algn="l"/>
                <a:tab pos="4098612" algn="l"/>
                <a:tab pos="4508616" algn="l"/>
                <a:tab pos="4918619" algn="l"/>
                <a:tab pos="5328623" algn="l"/>
                <a:tab pos="5738626" algn="l"/>
                <a:tab pos="6148630" algn="l"/>
                <a:tab pos="6558633" algn="l"/>
                <a:tab pos="6968639" algn="l"/>
                <a:tab pos="7378641" algn="l"/>
                <a:tab pos="7788643" algn="l"/>
                <a:tab pos="8198648" algn="l"/>
              </a:tabLst>
            </a:pPr>
            <a:r>
              <a:rPr lang="en-US" sz="2900" dirty="0"/>
              <a:t>machine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5184" y="1716705"/>
            <a:ext cx="6434532" cy="4264994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>
          <a:xfrm flipV="1">
            <a:off x="4515411" y="3621538"/>
            <a:ext cx="1105335" cy="11758"/>
          </a:xfrm>
          <a:prstGeom prst="line">
            <a:avLst/>
          </a:prstGeom>
          <a:ln w="63500"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831454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Debugging </a:t>
            </a:r>
            <a:r>
              <a:rPr lang="en-US" dirty="0" err="1"/>
              <a:t>WebView</a:t>
            </a:r>
            <a:r>
              <a:rPr lang="en-US" dirty="0"/>
              <a:t/>
            </a:r>
            <a:br>
              <a:rPr lang="en-US" dirty="0"/>
            </a:br>
            <a:r>
              <a:rPr lang="en-US" sz="3900" dirty="0"/>
              <a:t>Remote Debugging …</a:t>
            </a:r>
            <a:r>
              <a:rPr lang="en-US" sz="3900" dirty="0" smtClean="0"/>
              <a:t>5a</a:t>
            </a:r>
            <a:endParaRPr lang="en-US" sz="39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642" y="1599640"/>
            <a:ext cx="8243455" cy="4419320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Configure </a:t>
            </a:r>
            <a:r>
              <a:rPr lang="en-US" dirty="0" err="1" smtClean="0"/>
              <a:t>WebView</a:t>
            </a:r>
            <a:r>
              <a:rPr lang="en-US" dirty="0" smtClean="0"/>
              <a:t> for debugging</a:t>
            </a:r>
          </a:p>
          <a:p>
            <a:pPr marL="822856" lvl="1" indent="-411426">
              <a:buFont typeface="Arial"/>
              <a:buChar char="•"/>
            </a:pPr>
            <a:r>
              <a:rPr lang="en-US" dirty="0" smtClean="0"/>
              <a:t>Need to enable it programmatically within app</a:t>
            </a:r>
          </a:p>
          <a:p>
            <a:pPr marL="1234281" lvl="2" indent="-411426"/>
            <a:r>
              <a:rPr lang="en-US" dirty="0" smtClean="0"/>
              <a:t>Call </a:t>
            </a:r>
            <a:r>
              <a:rPr lang="en-US" sz="2200" dirty="0" err="1"/>
              <a:t>WebView.</a:t>
            </a:r>
            <a:r>
              <a:rPr lang="en-US" sz="2200" i="1" dirty="0" err="1"/>
              <a:t>setWebContentsDebuggingEnabled</a:t>
            </a:r>
            <a:r>
              <a:rPr lang="en-US" sz="2200" dirty="0" smtClean="0"/>
              <a:t>(true)</a:t>
            </a:r>
          </a:p>
          <a:p>
            <a:pPr marL="1691159" lvl="3" indent="-411426"/>
            <a:r>
              <a:rPr lang="en-US" dirty="0" smtClean="0"/>
              <a:t>Applies to all of the app’s </a:t>
            </a:r>
            <a:r>
              <a:rPr lang="en-US" dirty="0" err="1" smtClean="0"/>
              <a:t>WebViews</a:t>
            </a:r>
            <a:endParaRPr lang="en-US" dirty="0"/>
          </a:p>
          <a:p>
            <a:pPr marL="1234281" lvl="2" indent="-411426"/>
            <a:r>
              <a:rPr lang="en-US" dirty="0" smtClean="0"/>
              <a:t>Note: not affected by </a:t>
            </a:r>
            <a:r>
              <a:rPr lang="en-US" i="1" dirty="0" err="1" smtClean="0"/>
              <a:t>debuggable</a:t>
            </a:r>
            <a:r>
              <a:rPr lang="en-US" dirty="0" smtClean="0"/>
              <a:t> flag in application’s manifest</a:t>
            </a:r>
          </a:p>
          <a:p>
            <a:pPr marL="1234281" lvl="2" indent="-411426"/>
            <a:r>
              <a:rPr lang="en-US" dirty="0"/>
              <a:t>S</a:t>
            </a:r>
            <a:r>
              <a:rPr lang="en-US" dirty="0" smtClean="0"/>
              <a:t>o </a:t>
            </a:r>
            <a:r>
              <a:rPr lang="en-US" dirty="0"/>
              <a:t>if want </a:t>
            </a:r>
            <a:r>
              <a:rPr lang="en-US" dirty="0" smtClean="0"/>
              <a:t>to enable </a:t>
            </a:r>
            <a:r>
              <a:rPr lang="en-US" dirty="0" err="1" smtClean="0"/>
              <a:t>WebView</a:t>
            </a:r>
            <a:r>
              <a:rPr lang="en-US" dirty="0" smtClean="0"/>
              <a:t> debugging only when </a:t>
            </a:r>
            <a:r>
              <a:rPr lang="en-US" i="1" dirty="0" err="1" smtClean="0"/>
              <a:t>debuggable</a:t>
            </a:r>
            <a:r>
              <a:rPr lang="en-US" dirty="0" smtClean="0"/>
              <a:t> is true, test </a:t>
            </a:r>
            <a:r>
              <a:rPr lang="en-US" dirty="0"/>
              <a:t>flag at </a:t>
            </a:r>
            <a:r>
              <a:rPr lang="en-US" dirty="0" smtClean="0"/>
              <a:t>runtime</a:t>
            </a:r>
          </a:p>
          <a:p>
            <a:pPr marL="512504" indent="-51250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402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WebView</a:t>
            </a:r>
            <a:r>
              <a:rPr lang="en-US" dirty="0" smtClean="0"/>
              <a:t>... Love it or Hate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WebView</a:t>
            </a:r>
            <a:r>
              <a:rPr lang="en-US" dirty="0" smtClean="0"/>
              <a:t> and Hybrid Apps</a:t>
            </a:r>
          </a:p>
          <a:p>
            <a:pPr marL="871257" lvl="1" indent="-512504">
              <a:buFont typeface="Arial"/>
              <a:buChar char="•"/>
            </a:pPr>
            <a:r>
              <a:rPr lang="en-US" dirty="0" smtClean="0"/>
              <a:t>“It’s definitely a complicated topic!”</a:t>
            </a:r>
          </a:p>
          <a:p>
            <a:pPr marL="871257" lvl="1" indent="-512504">
              <a:buFont typeface="Arial"/>
              <a:buChar char="•"/>
            </a:pPr>
            <a:r>
              <a:rPr lang="en-US" dirty="0"/>
              <a:t>Android Team</a:t>
            </a:r>
          </a:p>
          <a:p>
            <a:pPr marL="1228725" lvl="2" indent="-369888"/>
            <a:r>
              <a:rPr lang="en-US" dirty="0"/>
              <a:t>Has been heavily pushing</a:t>
            </a:r>
          </a:p>
          <a:p>
            <a:pPr marL="1640013" lvl="3" indent="-410003">
              <a:buFont typeface="Arial"/>
              <a:buChar char="•"/>
            </a:pPr>
            <a:r>
              <a:rPr lang="en-US" dirty="0"/>
              <a:t>Improved Design Aesthetics, Platform Consistency, Smooth “</a:t>
            </a:r>
            <a:r>
              <a:rPr lang="en-US" dirty="0" err="1"/>
              <a:t>Jank</a:t>
            </a:r>
            <a:r>
              <a:rPr lang="en-US" dirty="0"/>
              <a:t>-Free” interaction</a:t>
            </a:r>
          </a:p>
          <a:p>
            <a:pPr marL="1228725" lvl="2" indent="-369888"/>
            <a:r>
              <a:rPr lang="en-US" dirty="0"/>
              <a:t>So, </a:t>
            </a:r>
            <a:r>
              <a:rPr lang="en-US" dirty="0" smtClean="0"/>
              <a:t>encourages developers to build </a:t>
            </a:r>
            <a:r>
              <a:rPr lang="en-US" dirty="0"/>
              <a:t>native apps</a:t>
            </a:r>
          </a:p>
          <a:p>
            <a:pPr marL="867158" lvl="1" indent="-512504">
              <a:buFont typeface="Arial"/>
              <a:buChar char="•"/>
            </a:pPr>
            <a:r>
              <a:rPr lang="en-US" dirty="0" smtClean="0"/>
              <a:t>There can be good use cases for </a:t>
            </a:r>
            <a:r>
              <a:rPr lang="en-US" dirty="0" err="1" smtClean="0"/>
              <a:t>WebView</a:t>
            </a:r>
            <a:r>
              <a:rPr lang="en-US" dirty="0" smtClean="0"/>
              <a:t> </a:t>
            </a:r>
          </a:p>
          <a:p>
            <a:pPr marL="512504" indent="-51250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17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Debugging </a:t>
            </a:r>
            <a:r>
              <a:rPr lang="en-US" dirty="0" err="1"/>
              <a:t>WebView</a:t>
            </a:r>
            <a:r>
              <a:rPr lang="en-US" dirty="0"/>
              <a:t/>
            </a:r>
            <a:br>
              <a:rPr lang="en-US" dirty="0"/>
            </a:br>
            <a:r>
              <a:rPr lang="en-US" sz="3900" dirty="0"/>
              <a:t>Remote Debugging </a:t>
            </a:r>
            <a:r>
              <a:rPr lang="en-US" sz="3900" dirty="0" smtClean="0"/>
              <a:t>…5b</a:t>
            </a:r>
            <a:endParaRPr lang="en-US" sz="39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7818" y="1599640"/>
            <a:ext cx="8797636" cy="4518772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/>
              <a:t>MainActivity.java</a:t>
            </a:r>
            <a:endParaRPr lang="en-US" sz="2400" dirty="0"/>
          </a:p>
          <a:p>
            <a:pPr marL="0" indent="0">
              <a:buNone/>
            </a:pPr>
            <a:endParaRPr lang="en-US" sz="1300" b="1" dirty="0" smtClean="0">
              <a:solidFill>
                <a:srgbClr val="7F0055"/>
              </a:solidFill>
              <a:latin typeface="Monaco"/>
            </a:endParaRPr>
          </a:p>
          <a:p>
            <a:pPr marL="0" indent="0">
              <a:buNone/>
            </a:pPr>
            <a:r>
              <a:rPr lang="en-US" sz="1300" b="1" dirty="0" smtClean="0">
                <a:solidFill>
                  <a:srgbClr val="7F0055"/>
                </a:solidFill>
                <a:latin typeface="Monaco"/>
              </a:rPr>
              <a:t>public</a:t>
            </a:r>
            <a:r>
              <a:rPr lang="en-US" sz="1300" dirty="0" smtClean="0">
                <a:latin typeface="Monaco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/>
              </a:rPr>
              <a:t>class</a:t>
            </a:r>
            <a:r>
              <a:rPr lang="en-US" sz="1300" dirty="0">
                <a:latin typeface="Monaco"/>
              </a:rPr>
              <a:t> </a:t>
            </a:r>
            <a:r>
              <a:rPr lang="en-US" sz="1300" dirty="0" err="1">
                <a:latin typeface="Monaco"/>
              </a:rPr>
              <a:t>MainActivity</a:t>
            </a:r>
            <a:r>
              <a:rPr lang="en-US" sz="1300" dirty="0">
                <a:latin typeface="Monaco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/>
              </a:rPr>
              <a:t>extends</a:t>
            </a:r>
            <a:r>
              <a:rPr lang="en-US" sz="1300" dirty="0">
                <a:latin typeface="Monaco"/>
              </a:rPr>
              <a:t> Activity {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</a:t>
            </a:r>
            <a:r>
              <a:rPr lang="en-US" sz="1300" dirty="0" smtClean="0">
                <a:latin typeface="Monaco"/>
              </a:rPr>
              <a:t> .</a:t>
            </a:r>
            <a:r>
              <a:rPr lang="en-US" sz="1300" dirty="0">
                <a:latin typeface="Monaco"/>
              </a:rPr>
              <a:t>..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</a:t>
            </a:r>
            <a:r>
              <a:rPr lang="en-US" sz="1300" dirty="0" smtClean="0">
                <a:latin typeface="Monaco"/>
              </a:rPr>
              <a:t> </a:t>
            </a:r>
            <a:r>
              <a:rPr lang="en-US" sz="1300" b="1" dirty="0" smtClean="0">
                <a:solidFill>
                  <a:srgbClr val="7F0055"/>
                </a:solidFill>
                <a:latin typeface="Monaco"/>
              </a:rPr>
              <a:t>protected</a:t>
            </a:r>
            <a:r>
              <a:rPr lang="en-US" sz="1300" dirty="0" smtClean="0">
                <a:latin typeface="Monaco"/>
              </a:rPr>
              <a:t> </a:t>
            </a:r>
            <a:r>
              <a:rPr lang="en-US" sz="1300" b="1" dirty="0">
                <a:solidFill>
                  <a:srgbClr val="7F0055"/>
                </a:solidFill>
                <a:latin typeface="Monaco"/>
              </a:rPr>
              <a:t>void</a:t>
            </a:r>
            <a:r>
              <a:rPr lang="en-US" sz="1300" dirty="0">
                <a:latin typeface="Monaco"/>
              </a:rPr>
              <a:t> </a:t>
            </a:r>
            <a:r>
              <a:rPr lang="en-US" sz="1300" dirty="0" err="1">
                <a:latin typeface="Monaco"/>
              </a:rPr>
              <a:t>onCreate</a:t>
            </a:r>
            <a:r>
              <a:rPr lang="en-US" sz="1300" dirty="0">
                <a:latin typeface="Monaco"/>
              </a:rPr>
              <a:t>(Bundle </a:t>
            </a:r>
            <a:r>
              <a:rPr lang="en-US" sz="1300" dirty="0" err="1">
                <a:latin typeface="Monaco"/>
              </a:rPr>
              <a:t>savedInstanceState</a:t>
            </a:r>
            <a:r>
              <a:rPr lang="en-US" sz="1300" dirty="0">
                <a:latin typeface="Monaco"/>
              </a:rPr>
              <a:t>) {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</a:t>
            </a:r>
            <a:r>
              <a:rPr lang="en-US" sz="1300" dirty="0" smtClean="0">
                <a:latin typeface="Monaco"/>
              </a:rPr>
              <a:t>  .</a:t>
            </a:r>
            <a:r>
              <a:rPr lang="en-US" sz="1300" dirty="0">
                <a:latin typeface="Monaco"/>
              </a:rPr>
              <a:t>..</a:t>
            </a:r>
          </a:p>
          <a:p>
            <a:pPr marL="0" indent="0">
              <a:buNone/>
            </a:pPr>
            <a:r>
              <a:rPr lang="en-US" sz="1300" dirty="0">
                <a:latin typeface="Monaco"/>
              </a:rPr>
              <a:t>    </a:t>
            </a:r>
            <a:r>
              <a:rPr lang="en-US" sz="1300" dirty="0" smtClean="0">
                <a:latin typeface="Monaco"/>
              </a:rPr>
              <a:t>  </a:t>
            </a:r>
            <a:r>
              <a:rPr lang="en-US" sz="1300" dirty="0" smtClean="0">
                <a:solidFill>
                  <a:srgbClr val="008000"/>
                </a:solidFill>
                <a:latin typeface="Monaco"/>
                <a:cs typeface="Monaco"/>
              </a:rPr>
              <a:t>/</a:t>
            </a:r>
            <a:r>
              <a:rPr lang="en-US" sz="1300" dirty="0">
                <a:solidFill>
                  <a:srgbClr val="008000"/>
                </a:solidFill>
                <a:latin typeface="Monaco"/>
                <a:cs typeface="Monaco"/>
              </a:rPr>
              <a:t>/ Configure </a:t>
            </a:r>
            <a:r>
              <a:rPr lang="en-US" sz="1300" dirty="0" err="1">
                <a:solidFill>
                  <a:srgbClr val="008000"/>
                </a:solidFill>
                <a:latin typeface="Monaco"/>
                <a:cs typeface="Monaco"/>
              </a:rPr>
              <a:t>WebView</a:t>
            </a:r>
            <a:r>
              <a:rPr lang="en-US" sz="1300" dirty="0">
                <a:solidFill>
                  <a:srgbClr val="008000"/>
                </a:solidFill>
                <a:latin typeface="Monaco"/>
                <a:cs typeface="Monaco"/>
              </a:rPr>
              <a:t> for debugging</a:t>
            </a:r>
          </a:p>
          <a:p>
            <a:pPr marL="0" indent="0">
              <a:buNone/>
            </a:pPr>
            <a:r>
              <a:rPr lang="is-IS" sz="1300" dirty="0">
                <a:latin typeface="Monaco"/>
              </a:rPr>
              <a:t>    </a:t>
            </a:r>
            <a:r>
              <a:rPr lang="is-IS" sz="1300" dirty="0" smtClean="0">
                <a:latin typeface="Monaco"/>
              </a:rPr>
              <a:t>  </a:t>
            </a:r>
            <a:r>
              <a:rPr lang="en-US" sz="1300" dirty="0" smtClean="0">
                <a:solidFill>
                  <a:srgbClr val="931968"/>
                </a:solidFill>
                <a:latin typeface="Monaco"/>
                <a:ea typeface="Monaco"/>
                <a:cs typeface="Monaco"/>
              </a:rPr>
              <a:t>if </a:t>
            </a:r>
            <a:r>
              <a:rPr lang="en-US" sz="1300" dirty="0">
                <a:latin typeface="Monaco"/>
                <a:ea typeface="Monaco"/>
                <a:cs typeface="Monaco"/>
              </a:rPr>
              <a:t>(</a:t>
            </a:r>
            <a:r>
              <a:rPr lang="en-US" sz="1300" dirty="0" err="1">
                <a:latin typeface="Monaco"/>
                <a:ea typeface="Monaco"/>
                <a:cs typeface="Monaco"/>
              </a:rPr>
              <a:t>Build.VERSION.</a:t>
            </a:r>
            <a:r>
              <a:rPr lang="en-US" sz="1300" dirty="0" err="1">
                <a:solidFill>
                  <a:srgbClr val="0226CC"/>
                </a:solidFill>
                <a:latin typeface="Monaco"/>
                <a:ea typeface="Monaco"/>
                <a:cs typeface="Monaco"/>
              </a:rPr>
              <a:t>SDK_INT</a:t>
            </a:r>
            <a:r>
              <a:rPr lang="en-US" sz="1300" dirty="0">
                <a:latin typeface="Monaco"/>
                <a:ea typeface="Monaco"/>
                <a:cs typeface="Monaco"/>
              </a:rPr>
              <a:t> &gt;= </a:t>
            </a:r>
            <a:r>
              <a:rPr lang="en-US" sz="1300" dirty="0" err="1">
                <a:latin typeface="Monaco"/>
                <a:ea typeface="Monaco"/>
                <a:cs typeface="Monaco"/>
              </a:rPr>
              <a:t>Build.VERSION_CODES.</a:t>
            </a:r>
            <a:r>
              <a:rPr lang="en-US" sz="1300" dirty="0" err="1">
                <a:solidFill>
                  <a:srgbClr val="0226CC"/>
                </a:solidFill>
                <a:latin typeface="Monaco"/>
                <a:ea typeface="Monaco"/>
                <a:cs typeface="Monaco"/>
              </a:rPr>
              <a:t>KITKAT</a:t>
            </a:r>
            <a:r>
              <a:rPr lang="en-US" sz="1300" dirty="0">
                <a:latin typeface="Monaco"/>
                <a:ea typeface="Monaco"/>
                <a:cs typeface="Monaco"/>
              </a:rPr>
              <a:t>) {</a:t>
            </a:r>
          </a:p>
          <a:p>
            <a:pPr marL="0" indent="0">
              <a:buNone/>
            </a:pPr>
            <a:r>
              <a:rPr lang="en-US" sz="1300" dirty="0">
                <a:latin typeface="Monaco"/>
                <a:ea typeface="Monaco"/>
                <a:cs typeface="Monaco"/>
              </a:rPr>
              <a:t>     </a:t>
            </a:r>
            <a:r>
              <a:rPr lang="en-US" sz="1300" dirty="0" smtClean="0">
                <a:latin typeface="Monaco"/>
                <a:ea typeface="Monaco"/>
                <a:cs typeface="Monaco"/>
              </a:rPr>
              <a:t>    </a:t>
            </a:r>
            <a:r>
              <a:rPr lang="en-US" sz="1300" dirty="0" smtClean="0">
                <a:solidFill>
                  <a:srgbClr val="931968"/>
                </a:solidFill>
                <a:latin typeface="Monaco"/>
                <a:ea typeface="Monaco"/>
                <a:cs typeface="Monaco"/>
              </a:rPr>
              <a:t>if</a:t>
            </a:r>
            <a:r>
              <a:rPr lang="en-US" sz="1300" dirty="0" smtClean="0">
                <a:latin typeface="Monaco"/>
                <a:ea typeface="Monaco"/>
                <a:cs typeface="Monaco"/>
              </a:rPr>
              <a:t> </a:t>
            </a:r>
            <a:r>
              <a:rPr lang="en-US" sz="1300" dirty="0">
                <a:latin typeface="Monaco"/>
                <a:ea typeface="Monaco"/>
                <a:cs typeface="Monaco"/>
              </a:rPr>
              <a:t>( 0 != (</a:t>
            </a:r>
            <a:r>
              <a:rPr lang="en-US" sz="1300" dirty="0" err="1">
                <a:latin typeface="Monaco"/>
                <a:ea typeface="Monaco"/>
                <a:cs typeface="Monaco"/>
              </a:rPr>
              <a:t>getApplicationInfo</a:t>
            </a:r>
            <a:r>
              <a:rPr lang="en-US" sz="1300" dirty="0">
                <a:latin typeface="Monaco"/>
                <a:ea typeface="Monaco"/>
                <a:cs typeface="Monaco"/>
              </a:rPr>
              <a:t>().</a:t>
            </a:r>
            <a:r>
              <a:rPr lang="en-US" sz="1300" dirty="0">
                <a:solidFill>
                  <a:srgbClr val="0226CC"/>
                </a:solidFill>
                <a:latin typeface="Monaco"/>
                <a:ea typeface="Monaco"/>
                <a:cs typeface="Monaco"/>
              </a:rPr>
              <a:t>flags</a:t>
            </a:r>
            <a:r>
              <a:rPr lang="en-US" sz="1300" dirty="0">
                <a:latin typeface="Monaco"/>
                <a:ea typeface="Monaco"/>
                <a:cs typeface="Monaco"/>
              </a:rPr>
              <a:t> &amp;= </a:t>
            </a:r>
            <a:r>
              <a:rPr lang="en-US" sz="1300" dirty="0" err="1">
                <a:latin typeface="Monaco"/>
                <a:ea typeface="Monaco"/>
                <a:cs typeface="Monaco"/>
              </a:rPr>
              <a:t>ApplicationInfo.</a:t>
            </a:r>
            <a:r>
              <a:rPr lang="en-US" sz="1300" dirty="0" err="1">
                <a:solidFill>
                  <a:srgbClr val="0226CC"/>
                </a:solidFill>
                <a:latin typeface="Monaco"/>
                <a:ea typeface="Monaco"/>
                <a:cs typeface="Monaco"/>
              </a:rPr>
              <a:t>FLAG_DEBUGGABLE</a:t>
            </a:r>
            <a:r>
              <a:rPr lang="en-US" sz="1300" dirty="0">
                <a:latin typeface="Monaco"/>
                <a:ea typeface="Monaco"/>
                <a:cs typeface="Monaco"/>
              </a:rPr>
              <a:t>) ) {</a:t>
            </a:r>
          </a:p>
          <a:p>
            <a:pPr marL="0" indent="0">
              <a:buNone/>
            </a:pPr>
            <a:r>
              <a:rPr lang="en-US" sz="1300" dirty="0">
                <a:latin typeface="Monaco"/>
                <a:ea typeface="Monaco"/>
                <a:cs typeface="Monaco"/>
              </a:rPr>
              <a:t>     </a:t>
            </a:r>
            <a:r>
              <a:rPr lang="en-US" sz="1300" dirty="0" smtClean="0">
                <a:latin typeface="Monaco"/>
                <a:ea typeface="Monaco"/>
                <a:cs typeface="Monaco"/>
              </a:rPr>
              <a:t>       </a:t>
            </a:r>
            <a:r>
              <a:rPr lang="en-US" sz="1300" dirty="0" err="1" smtClean="0">
                <a:latin typeface="Monaco"/>
                <a:ea typeface="Monaco"/>
                <a:cs typeface="Monaco"/>
              </a:rPr>
              <a:t>WebView.</a:t>
            </a:r>
            <a:r>
              <a:rPr lang="en-US" sz="1300" dirty="0" err="1" smtClean="0">
                <a:solidFill>
                  <a:srgbClr val="FF0000"/>
                </a:solidFill>
                <a:latin typeface="Monaco"/>
                <a:ea typeface="Monaco"/>
                <a:cs typeface="Monaco"/>
              </a:rPr>
              <a:t>setWebContentsDebuggingEnabled</a:t>
            </a:r>
            <a:r>
              <a:rPr lang="en-US" sz="1300" dirty="0">
                <a:latin typeface="Monaco"/>
                <a:ea typeface="Monaco"/>
                <a:cs typeface="Monaco"/>
              </a:rPr>
              <a:t>(</a:t>
            </a:r>
            <a:r>
              <a:rPr lang="en-US" sz="1300" dirty="0">
                <a:solidFill>
                  <a:srgbClr val="931968"/>
                </a:solidFill>
                <a:latin typeface="Monaco"/>
                <a:ea typeface="Monaco"/>
                <a:cs typeface="Monaco"/>
              </a:rPr>
              <a:t>true</a:t>
            </a:r>
            <a:r>
              <a:rPr lang="en-US" sz="1300" dirty="0">
                <a:latin typeface="Monaco"/>
                <a:ea typeface="Monaco"/>
                <a:cs typeface="Monaco"/>
              </a:rPr>
              <a:t>);</a:t>
            </a:r>
          </a:p>
          <a:p>
            <a:pPr marL="0" indent="0">
              <a:buNone/>
            </a:pPr>
            <a:r>
              <a:rPr lang="en-US" sz="1300" dirty="0">
                <a:latin typeface="Monaco"/>
                <a:ea typeface="Monaco"/>
                <a:cs typeface="Monaco"/>
              </a:rPr>
              <a:t>      </a:t>
            </a:r>
            <a:r>
              <a:rPr lang="en-US" sz="1300" dirty="0" smtClean="0">
                <a:latin typeface="Monaco"/>
                <a:ea typeface="Monaco"/>
                <a:cs typeface="Monaco"/>
              </a:rPr>
              <a:t>   }</a:t>
            </a:r>
            <a:endParaRPr lang="en-US" sz="1300" dirty="0">
              <a:latin typeface="Monaco"/>
              <a:ea typeface="Monaco"/>
              <a:cs typeface="Monaco"/>
            </a:endParaRPr>
          </a:p>
          <a:p>
            <a:pPr marL="0" indent="0">
              <a:buNone/>
            </a:pPr>
            <a:r>
              <a:rPr lang="en-US" sz="1300" dirty="0">
                <a:latin typeface="Monaco"/>
                <a:ea typeface="Monaco"/>
                <a:cs typeface="Monaco"/>
              </a:rPr>
              <a:t>    </a:t>
            </a:r>
            <a:r>
              <a:rPr lang="en-US" sz="1300" dirty="0" smtClean="0">
                <a:latin typeface="Monaco"/>
                <a:ea typeface="Monaco"/>
                <a:cs typeface="Monaco"/>
              </a:rPr>
              <a:t>  }</a:t>
            </a:r>
            <a:r>
              <a:rPr lang="is-IS" sz="1300" dirty="0" smtClean="0">
                <a:latin typeface="Monaco"/>
              </a:rPr>
              <a:t> </a:t>
            </a:r>
            <a:r>
              <a:rPr lang="is-IS" sz="1300" dirty="0">
                <a:latin typeface="Monaco"/>
              </a:rPr>
              <a:t>...</a:t>
            </a:r>
          </a:p>
          <a:p>
            <a:pPr marL="0" indent="0">
              <a:buNone/>
            </a:pPr>
            <a:r>
              <a:rPr lang="is-IS" sz="1300" dirty="0">
                <a:latin typeface="Monaco"/>
              </a:rPr>
              <a:t>  </a:t>
            </a:r>
            <a:r>
              <a:rPr lang="is-IS" sz="1300" dirty="0" smtClean="0">
                <a:latin typeface="Monaco"/>
              </a:rPr>
              <a:t> }</a:t>
            </a:r>
            <a:r>
              <a:rPr lang="is-IS" sz="1300" dirty="0">
                <a:latin typeface="Monaco"/>
              </a:rPr>
              <a:t>...</a:t>
            </a:r>
          </a:p>
          <a:p>
            <a:pPr marL="0" indent="0">
              <a:buNone/>
            </a:pPr>
            <a:r>
              <a:rPr lang="is-IS" sz="1300" dirty="0">
                <a:latin typeface="Monaco"/>
              </a:rPr>
              <a:t>}</a:t>
            </a:r>
          </a:p>
          <a:p>
            <a:pPr marL="0" indent="0"/>
            <a:endParaRPr lang="en-US" dirty="0" smtClean="0"/>
          </a:p>
          <a:p>
            <a:pPr marL="871257" lvl="1" indent="-512504">
              <a:buFont typeface="Arial"/>
              <a:buChar char="•"/>
            </a:pPr>
            <a:endParaRPr lang="en-US" dirty="0" smtClean="0"/>
          </a:p>
          <a:p>
            <a:pPr marL="512504" indent="-51250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658908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8" y="274320"/>
            <a:ext cx="8125114" cy="1032734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dirty="0"/>
              <a:t>Debugging </a:t>
            </a:r>
            <a:r>
              <a:rPr lang="en-US" dirty="0" err="1"/>
              <a:t>WebView</a:t>
            </a:r>
            <a:r>
              <a:rPr lang="en-US" dirty="0"/>
              <a:t/>
            </a:r>
            <a:br>
              <a:rPr lang="en-US" dirty="0"/>
            </a:br>
            <a:r>
              <a:rPr lang="en-US" sz="3900" dirty="0"/>
              <a:t>Remote Debugging ..</a:t>
            </a:r>
            <a:r>
              <a:rPr lang="en-US" sz="3900" dirty="0" smtClean="0"/>
              <a:t>.6</a:t>
            </a:r>
            <a:endParaRPr lang="en-US" sz="3900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6" y="1599640"/>
            <a:ext cx="8210249" cy="4422122"/>
          </a:xfrm>
          <a:ln/>
        </p:spPr>
        <p:txBody>
          <a:bodyPr/>
          <a:lstStyle/>
          <a:p>
            <a:pPr marL="1424" indent="0">
              <a:buSzPct val="45000"/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dirty="0" smtClean="0"/>
              <a:t>Run app on Android device if already installed</a:t>
            </a:r>
          </a:p>
          <a:p>
            <a:pPr marL="822856" lvl="1" indent="-411426">
              <a:buFont typeface="Arial"/>
              <a:buChar char="•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dirty="0" smtClean="0"/>
              <a:t>Or load app from Android Studio: Run &gt; Run ‘app</a:t>
            </a:r>
            <a:r>
              <a:rPr lang="en-US" dirty="0" smtClean="0"/>
              <a:t>’ or Run &gt; Debug ‘app’ if breakpoint doesn’t work</a:t>
            </a:r>
            <a:endParaRPr lang="en-US" dirty="0" smtClean="0"/>
          </a:p>
          <a:p>
            <a:pPr marL="1424" indent="0">
              <a:buSzPct val="45000"/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endParaRPr lang="en-US" sz="2000" dirty="0" smtClean="0"/>
          </a:p>
          <a:p>
            <a:pPr marL="1424" indent="0">
              <a:buSzPct val="45000"/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dirty="0" smtClean="0"/>
              <a:t>In </a:t>
            </a:r>
            <a:r>
              <a:rPr lang="en-US" dirty="0" err="1" smtClean="0"/>
              <a:t>dev</a:t>
            </a:r>
            <a:r>
              <a:rPr lang="en-US" dirty="0" smtClean="0"/>
              <a:t> machine Chrome browser, click “</a:t>
            </a:r>
            <a:r>
              <a:rPr lang="en-US" dirty="0"/>
              <a:t>inspect” link </a:t>
            </a:r>
            <a:r>
              <a:rPr lang="en-US" dirty="0" smtClean="0"/>
              <a:t>below </a:t>
            </a:r>
            <a:r>
              <a:rPr lang="en-US" dirty="0"/>
              <a:t>the </a:t>
            </a:r>
            <a:r>
              <a:rPr lang="en-US" dirty="0" err="1" smtClean="0"/>
              <a:t>WebView</a:t>
            </a:r>
            <a:r>
              <a:rPr lang="en-US" dirty="0" smtClean="0"/>
              <a:t> </a:t>
            </a:r>
            <a:r>
              <a:rPr lang="en-US" dirty="0"/>
              <a:t>to open </a:t>
            </a:r>
            <a:r>
              <a:rPr lang="en-US" dirty="0" err="1" smtClean="0"/>
              <a:t>DevTools</a:t>
            </a:r>
            <a:r>
              <a:rPr lang="en-US" dirty="0" smtClean="0"/>
              <a:t> </a:t>
            </a:r>
            <a:r>
              <a:rPr lang="en-US" dirty="0"/>
              <a:t>on it</a:t>
            </a:r>
          </a:p>
          <a:p>
            <a:pPr marL="501115" indent="-499693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endParaRPr lang="en-US" sz="2500" dirty="0"/>
          </a:p>
          <a:p>
            <a:pPr marL="501115" indent="-499693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100" y="4510008"/>
            <a:ext cx="5499100" cy="1219200"/>
          </a:xfrm>
          <a:prstGeom prst="rect">
            <a:avLst/>
          </a:prstGeom>
        </p:spPr>
      </p:pic>
      <p:cxnSp>
        <p:nvCxnSpPr>
          <p:cNvPr id="4" name="Straight Arrow Connector 3"/>
          <p:cNvCxnSpPr/>
          <p:nvPr/>
        </p:nvCxnSpPr>
        <p:spPr bwMode="auto">
          <a:xfrm flipV="1">
            <a:off x="3092473" y="5598975"/>
            <a:ext cx="277091" cy="336176"/>
          </a:xfrm>
          <a:prstGeom prst="straightConnector1">
            <a:avLst/>
          </a:prstGeom>
          <a:solidFill>
            <a:srgbClr val="00B8FF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73278124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8" y="274320"/>
            <a:ext cx="8125114" cy="1032734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003" algn="l"/>
                <a:tab pos="820007" algn="l"/>
                <a:tab pos="1230011" algn="l"/>
                <a:tab pos="1640013" algn="l"/>
                <a:tab pos="2050017" algn="l"/>
                <a:tab pos="2460021" algn="l"/>
                <a:tab pos="2870024" algn="l"/>
                <a:tab pos="3280028" algn="l"/>
                <a:tab pos="3690033" algn="l"/>
                <a:tab pos="4100036" algn="l"/>
                <a:tab pos="4510039" algn="l"/>
                <a:tab pos="4920041" algn="l"/>
                <a:tab pos="5330047" algn="l"/>
                <a:tab pos="5740049" algn="l"/>
                <a:tab pos="6150053" algn="l"/>
                <a:tab pos="6560056" algn="l"/>
                <a:tab pos="6970060" algn="l"/>
                <a:tab pos="7380064" algn="l"/>
                <a:tab pos="7790068" algn="l"/>
                <a:tab pos="8200071" algn="l"/>
              </a:tabLst>
            </a:pPr>
            <a:r>
              <a:rPr lang="en-US" dirty="0"/>
              <a:t>Debugging </a:t>
            </a:r>
            <a:r>
              <a:rPr lang="en-US" dirty="0" err="1"/>
              <a:t>WebView</a:t>
            </a:r>
            <a:r>
              <a:rPr lang="en-US" dirty="0"/>
              <a:t/>
            </a:r>
            <a:br>
              <a:rPr lang="en-US" dirty="0"/>
            </a:br>
            <a:r>
              <a:rPr lang="en-US" sz="3900" dirty="0" smtClean="0"/>
              <a:t>Remote Debugging + Live </a:t>
            </a:r>
            <a:r>
              <a:rPr lang="en-US" sz="3900" dirty="0" err="1" smtClean="0"/>
              <a:t>Screencasting</a:t>
            </a:r>
            <a:r>
              <a:rPr lang="en-US" sz="3900" dirty="0" smtClean="0"/>
              <a:t> </a:t>
            </a:r>
            <a:r>
              <a:rPr lang="en-US" sz="3900" dirty="0"/>
              <a:t>..</a:t>
            </a:r>
            <a:r>
              <a:rPr lang="en-US" sz="3900" dirty="0" smtClean="0"/>
              <a:t>.7</a:t>
            </a:r>
            <a:endParaRPr lang="en-US" sz="3900" dirty="0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56046" y="1599640"/>
            <a:ext cx="8210249" cy="4422122"/>
          </a:xfrm>
          <a:ln/>
        </p:spPr>
        <p:txBody>
          <a:bodyPr/>
          <a:lstStyle/>
          <a:p>
            <a:pPr marL="1424" indent="0">
              <a:buSzPct val="45000"/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dirty="0" smtClean="0"/>
              <a:t>Live screencast</a:t>
            </a:r>
          </a:p>
          <a:p>
            <a:pPr marL="822856" lvl="1" indent="-411426">
              <a:buFont typeface="Arial"/>
              <a:buChar char="•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dirty="0" smtClean="0"/>
              <a:t>Displays mobile device’s screen right alongside </a:t>
            </a:r>
            <a:r>
              <a:rPr lang="en-US" dirty="0" err="1" smtClean="0"/>
              <a:t>DevTools</a:t>
            </a:r>
            <a:r>
              <a:rPr lang="en-US" dirty="0" smtClean="0"/>
              <a:t> on the development machine</a:t>
            </a:r>
          </a:p>
          <a:p>
            <a:pPr marL="822856" lvl="1" indent="-411426">
              <a:buFont typeface="Arial"/>
              <a:buChar char="•"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dirty="0" smtClean="0"/>
              <a:t>Can also interact with content on mobile device from the screencast</a:t>
            </a:r>
          </a:p>
          <a:p>
            <a:pPr marL="1222627" lvl="2" indent="-411426"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r>
              <a:rPr lang="en-US" dirty="0" smtClean="0"/>
              <a:t>Available for Android </a:t>
            </a:r>
            <a:r>
              <a:rPr lang="en-US" dirty="0" err="1" smtClean="0"/>
              <a:t>WebViews</a:t>
            </a:r>
            <a:r>
              <a:rPr lang="en-US" dirty="0" smtClean="0"/>
              <a:t> (and mobile browser tabs) as of </a:t>
            </a:r>
            <a:r>
              <a:rPr lang="en-US" dirty="0" err="1" smtClean="0"/>
              <a:t>KitKat</a:t>
            </a:r>
            <a:r>
              <a:rPr lang="en-US" dirty="0" smtClean="0"/>
              <a:t> 4.4.3</a:t>
            </a:r>
          </a:p>
          <a:p>
            <a:pPr marL="1424" indent="0">
              <a:buSzPct val="45000"/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endParaRPr lang="en-US" dirty="0" smtClean="0"/>
          </a:p>
          <a:p>
            <a:pPr marL="501115" indent="-499693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endParaRPr lang="en-US" sz="2500" dirty="0"/>
          </a:p>
          <a:p>
            <a:pPr marL="501115" indent="-499693">
              <a:buNone/>
              <a:tabLst>
                <a:tab pos="501115" algn="l"/>
                <a:tab pos="602196" algn="l"/>
                <a:tab pos="1012199" algn="l"/>
                <a:tab pos="1422200" algn="l"/>
                <a:tab pos="1832205" algn="l"/>
                <a:tab pos="2242209" algn="l"/>
                <a:tab pos="2652211" algn="l"/>
                <a:tab pos="3062211" algn="l"/>
                <a:tab pos="3472219" algn="l"/>
                <a:tab pos="3882222" algn="l"/>
                <a:tab pos="4292225" algn="l"/>
                <a:tab pos="4702227" algn="l"/>
                <a:tab pos="5112232" algn="l"/>
                <a:tab pos="5522236" algn="l"/>
                <a:tab pos="5932238" algn="l"/>
                <a:tab pos="6342243" algn="l"/>
                <a:tab pos="6752247" algn="l"/>
                <a:tab pos="7162250" algn="l"/>
                <a:tab pos="7572255" algn="l"/>
                <a:tab pos="7982257" algn="l"/>
                <a:tab pos="8392261" algn="l"/>
              </a:tabLs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27443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-5433" r="-5433"/>
          <a:stretch>
            <a:fillRect/>
          </a:stretch>
        </p:blipFill>
        <p:spPr>
          <a:xfrm>
            <a:off x="29816" y="1600206"/>
            <a:ext cx="9114184" cy="501245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900" dirty="0"/>
              <a:t>Debugging </a:t>
            </a:r>
            <a:r>
              <a:rPr lang="en-US" sz="3900" dirty="0" err="1"/>
              <a:t>WebView</a:t>
            </a:r>
            <a:r>
              <a:rPr lang="en-US" sz="3900" dirty="0"/>
              <a:t/>
            </a:r>
            <a:br>
              <a:rPr lang="en-US" sz="3900" dirty="0"/>
            </a:br>
            <a:r>
              <a:rPr lang="en-US" sz="3600" dirty="0"/>
              <a:t>Remote Debugging ...8</a:t>
            </a:r>
          </a:p>
        </p:txBody>
      </p:sp>
      <p:sp>
        <p:nvSpPr>
          <p:cNvPr id="9" name="Line Callout 3 8"/>
          <p:cNvSpPr/>
          <p:nvPr/>
        </p:nvSpPr>
        <p:spPr bwMode="auto">
          <a:xfrm>
            <a:off x="7496124" y="545914"/>
            <a:ext cx="1108364" cy="739588"/>
          </a:xfrm>
          <a:prstGeom prst="borderCallout3">
            <a:avLst>
              <a:gd name="adj1" fmla="val 18750"/>
              <a:gd name="adj2" fmla="val -8333"/>
              <a:gd name="adj3" fmla="val 17160"/>
              <a:gd name="adj4" fmla="val -14545"/>
              <a:gd name="adj5" fmla="val 123848"/>
              <a:gd name="adj6" fmla="val -13484"/>
              <a:gd name="adj7" fmla="val 164084"/>
              <a:gd name="adj8" fmla="val 99182"/>
            </a:avLst>
          </a:prstGeom>
          <a:solidFill>
            <a:srgbClr val="00B8FF"/>
          </a:solidFill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82003" tIns="41000" rIns="82003" bIns="41000" numCol="1" rtlCol="0" anchor="t" anchorCtr="0" compatLnSpc="1">
            <a:prstTxWarp prst="textNoShape">
              <a:avLst/>
            </a:prstTxWarp>
          </a:bodyPr>
          <a:lstStyle/>
          <a:p>
            <a:pPr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sz="2200" dirty="0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Screencast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619381" y="1671839"/>
            <a:ext cx="415636" cy="20170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003" tIns="41000" rIns="82003" bIns="41000" numCol="1" rtlCol="0" anchor="t" anchorCtr="0" compatLnSpc="1">
            <a:prstTxWarp prst="textNoShape">
              <a:avLst/>
            </a:prstTxWarp>
          </a:bodyPr>
          <a:lstStyle/>
          <a:p>
            <a:pPr algn="r"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220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7200" y="1187583"/>
            <a:ext cx="133015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Elements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77907961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900" dirty="0"/>
              <a:t>Debugging </a:t>
            </a:r>
            <a:r>
              <a:rPr lang="en-US" sz="3900" dirty="0" err="1"/>
              <a:t>WebView</a:t>
            </a:r>
            <a:r>
              <a:rPr lang="en-US" sz="3900" dirty="0"/>
              <a:t/>
            </a:r>
            <a:br>
              <a:rPr lang="en-US" sz="3900" dirty="0"/>
            </a:br>
            <a:r>
              <a:rPr lang="en-US" sz="3600" dirty="0" smtClean="0"/>
              <a:t>Live </a:t>
            </a:r>
            <a:r>
              <a:rPr lang="en-US" sz="3600" dirty="0" err="1" smtClean="0"/>
              <a:t>Screencasting</a:t>
            </a:r>
            <a:r>
              <a:rPr lang="en-US" sz="3600" dirty="0" smtClean="0"/>
              <a:t> </a:t>
            </a:r>
            <a:r>
              <a:rPr lang="en-US" sz="3600" dirty="0"/>
              <a:t>…9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5433" r="-5433"/>
          <a:stretch>
            <a:fillRect/>
          </a:stretch>
        </p:blipFill>
        <p:spPr>
          <a:xfrm>
            <a:off x="0" y="1600206"/>
            <a:ext cx="9144000" cy="5028847"/>
          </a:xfrm>
        </p:spPr>
      </p:pic>
      <p:sp>
        <p:nvSpPr>
          <p:cNvPr id="9" name="Line Callout 3 8"/>
          <p:cNvSpPr/>
          <p:nvPr/>
        </p:nvSpPr>
        <p:spPr bwMode="auto">
          <a:xfrm>
            <a:off x="821725" y="5015406"/>
            <a:ext cx="1593273" cy="1392841"/>
          </a:xfrm>
          <a:prstGeom prst="borderCallout3">
            <a:avLst>
              <a:gd name="adj1" fmla="val 18750"/>
              <a:gd name="adj2" fmla="val -8333"/>
              <a:gd name="adj3" fmla="val 18750"/>
              <a:gd name="adj4" fmla="val -24785"/>
              <a:gd name="adj5" fmla="val -257032"/>
              <a:gd name="adj6" fmla="val -25523"/>
              <a:gd name="adj7" fmla="val -211065"/>
              <a:gd name="adj8" fmla="val 101843"/>
            </a:avLst>
          </a:prstGeom>
          <a:noFill/>
          <a:ln w="28575" cap="flat" cmpd="sng" algn="ctr">
            <a:solidFill>
              <a:srgbClr val="0000FF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82003" tIns="41000" rIns="82003" bIns="41000" numCol="1" rtlCol="0" anchor="t" anchorCtr="0" compatLnSpc="1">
            <a:prstTxWarp prst="textNoShape">
              <a:avLst/>
            </a:prstTxWarp>
          </a:bodyPr>
          <a:lstStyle/>
          <a:p>
            <a:pPr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sz="1600" dirty="0">
                <a:solidFill>
                  <a:srgbClr val="00A7FF"/>
                </a:solidFill>
              </a:rPr>
              <a:t>Interactive e.g.</a:t>
            </a:r>
          </a:p>
          <a:p>
            <a:pPr marL="285750" indent="-285750"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Char char="•"/>
            </a:pPr>
            <a:r>
              <a:rPr lang="en-US" sz="1600" dirty="0" smtClean="0">
                <a:solidFill>
                  <a:srgbClr val="00A7FF"/>
                </a:solidFill>
              </a:rPr>
              <a:t>Click </a:t>
            </a:r>
            <a:r>
              <a:rPr lang="en-US" sz="1600" dirty="0">
                <a:solidFill>
                  <a:srgbClr val="00A7FF"/>
                </a:solidFill>
              </a:rPr>
              <a:t>to </a:t>
            </a:r>
            <a:r>
              <a:rPr lang="en-US" sz="1600" dirty="0" smtClean="0">
                <a:solidFill>
                  <a:srgbClr val="00A7FF"/>
                </a:solidFill>
              </a:rPr>
              <a:t>tap</a:t>
            </a:r>
          </a:p>
          <a:p>
            <a:pPr marL="285750" indent="-285750"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Tx/>
              <a:buChar char="•"/>
            </a:pPr>
            <a:r>
              <a:rPr lang="en-US" sz="1600" dirty="0" smtClean="0">
                <a:solidFill>
                  <a:srgbClr val="00A7FF"/>
                </a:solidFill>
              </a:rPr>
              <a:t>Scroll </a:t>
            </a:r>
            <a:r>
              <a:rPr lang="en-US" sz="1600" dirty="0">
                <a:solidFill>
                  <a:srgbClr val="00A7FF"/>
                </a:solidFill>
              </a:rPr>
              <a:t>by </a:t>
            </a:r>
            <a:r>
              <a:rPr lang="en-US" sz="1600" dirty="0" err="1">
                <a:solidFill>
                  <a:srgbClr val="00A7FF"/>
                </a:solidFill>
              </a:rPr>
              <a:t>mousewheel</a:t>
            </a:r>
            <a:r>
              <a:rPr lang="en-US" sz="1600" dirty="0">
                <a:solidFill>
                  <a:srgbClr val="00A7FF"/>
                </a:solidFill>
              </a:rPr>
              <a:t> or </a:t>
            </a:r>
            <a:r>
              <a:rPr lang="en-US" sz="1600" dirty="0" err="1">
                <a:solidFill>
                  <a:srgbClr val="00A7FF"/>
                </a:solidFill>
              </a:rPr>
              <a:t>trackpad</a:t>
            </a:r>
            <a:endParaRPr lang="en-US" sz="1600" dirty="0">
              <a:solidFill>
                <a:srgbClr val="00A7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1725" y="4548001"/>
            <a:ext cx="1593273" cy="359858"/>
          </a:xfrm>
          <a:prstGeom prst="rect">
            <a:avLst/>
          </a:prstGeom>
          <a:solidFill>
            <a:srgbClr val="00A7FF"/>
          </a:solidFill>
          <a:ln w="28575" cmpd="sng">
            <a:solidFill>
              <a:srgbClr val="0000FF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lIns="82003" tIns="41000" rIns="82003" bIns="41000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Screencast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962661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900" dirty="0"/>
              <a:t>Debugging </a:t>
            </a:r>
            <a:r>
              <a:rPr lang="en-US" sz="3900" dirty="0" err="1"/>
              <a:t>WebView</a:t>
            </a:r>
            <a:r>
              <a:rPr lang="en-US" sz="3900" dirty="0"/>
              <a:t/>
            </a:r>
            <a:br>
              <a:rPr lang="en-US" sz="3900" dirty="0"/>
            </a:br>
            <a:r>
              <a:rPr lang="en-US" sz="3600" dirty="0"/>
              <a:t>Remote Debugging …10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5433" r="-5433"/>
          <a:stretch>
            <a:fillRect/>
          </a:stretch>
        </p:blipFill>
        <p:spPr>
          <a:xfrm>
            <a:off x="8436" y="1600206"/>
            <a:ext cx="9135564" cy="5024208"/>
          </a:xfrm>
        </p:spPr>
      </p:pic>
      <p:cxnSp>
        <p:nvCxnSpPr>
          <p:cNvPr id="6" name="Straight Arrow Connector 5"/>
          <p:cNvCxnSpPr/>
          <p:nvPr/>
        </p:nvCxnSpPr>
        <p:spPr bwMode="auto">
          <a:xfrm flipH="1" flipV="1">
            <a:off x="4455459" y="4430268"/>
            <a:ext cx="69273" cy="134471"/>
          </a:xfrm>
          <a:prstGeom prst="straightConnector1">
            <a:avLst/>
          </a:prstGeom>
          <a:solidFill>
            <a:srgbClr val="00B8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" name="TextBox 4"/>
          <p:cNvSpPr txBox="1"/>
          <p:nvPr/>
        </p:nvSpPr>
        <p:spPr>
          <a:xfrm>
            <a:off x="4255558" y="3734515"/>
            <a:ext cx="2597650" cy="359858"/>
          </a:xfrm>
          <a:prstGeom prst="rect">
            <a:avLst/>
          </a:prstGeom>
          <a:noFill/>
        </p:spPr>
        <p:txBody>
          <a:bodyPr wrap="square" lIns="82003" tIns="41000" rIns="82003" bIns="41000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Mousing</a:t>
            </a:r>
            <a:r>
              <a:rPr lang="en-US" dirty="0" smtClean="0">
                <a:solidFill>
                  <a:schemeClr val="tx1"/>
                </a:solidFill>
              </a:rPr>
              <a:t> over an element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934579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rcRect l="-5433" r="-5433"/>
          <a:stretch>
            <a:fillRect/>
          </a:stretch>
        </p:blipFill>
        <p:spPr>
          <a:xfrm>
            <a:off x="0" y="1600206"/>
            <a:ext cx="9144000" cy="502884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900" dirty="0"/>
              <a:t>Debugging </a:t>
            </a:r>
            <a:r>
              <a:rPr lang="en-US" sz="3900" dirty="0" err="1"/>
              <a:t>WebView</a:t>
            </a:r>
            <a:r>
              <a:rPr lang="en-US" dirty="0"/>
              <a:t/>
            </a:r>
            <a:br>
              <a:rPr lang="en-US" dirty="0"/>
            </a:br>
            <a:r>
              <a:rPr lang="en-US" sz="3600" dirty="0"/>
              <a:t>Remote Debugging …11</a:t>
            </a:r>
          </a:p>
        </p:txBody>
      </p:sp>
      <p:cxnSp>
        <p:nvCxnSpPr>
          <p:cNvPr id="5" name="Straight Arrow Connector 4"/>
          <p:cNvCxnSpPr/>
          <p:nvPr/>
        </p:nvCxnSpPr>
        <p:spPr bwMode="auto">
          <a:xfrm>
            <a:off x="3410076" y="1440963"/>
            <a:ext cx="466401" cy="318485"/>
          </a:xfrm>
          <a:prstGeom prst="straightConnector1">
            <a:avLst/>
          </a:prstGeom>
          <a:solidFill>
            <a:srgbClr val="00B8FF"/>
          </a:solidFill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" name="Oval 5"/>
          <p:cNvSpPr/>
          <p:nvPr/>
        </p:nvSpPr>
        <p:spPr bwMode="auto">
          <a:xfrm>
            <a:off x="4277794" y="2025246"/>
            <a:ext cx="1316182" cy="268941"/>
          </a:xfrm>
          <a:prstGeom prst="ellipse">
            <a:avLst/>
          </a:prstGeom>
          <a:solidFill>
            <a:srgbClr val="00B8FF">
              <a:alpha val="0"/>
            </a:srgbClr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82003" tIns="41000" rIns="82003" bIns="41000" numCol="1" rtlCol="0" anchor="t" anchorCtr="0" compatLnSpc="1">
            <a:prstTxWarp prst="textNoShape">
              <a:avLst/>
            </a:prstTxWarp>
          </a:bodyPr>
          <a:lstStyle/>
          <a:p>
            <a:pPr algn="r"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220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0076" y="1709798"/>
            <a:ext cx="111849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Sources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88484792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2"/>
          <a:srcRect l="-5181" r="-5181"/>
          <a:stretch>
            <a:fillRect/>
          </a:stretch>
        </p:blipFill>
        <p:spPr>
          <a:xfrm>
            <a:off x="-12944" y="1600206"/>
            <a:ext cx="9156944" cy="5035966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900" dirty="0"/>
              <a:t>Debugging </a:t>
            </a:r>
            <a:r>
              <a:rPr lang="en-US" sz="3900" dirty="0" err="1"/>
              <a:t>WebView</a:t>
            </a:r>
            <a:r>
              <a:rPr lang="en-US" sz="3900" dirty="0"/>
              <a:t/>
            </a:r>
            <a:br>
              <a:rPr lang="en-US" sz="3900" dirty="0"/>
            </a:br>
            <a:r>
              <a:rPr lang="en-US" sz="3600" dirty="0"/>
              <a:t>Remote Debugging …12</a:t>
            </a:r>
          </a:p>
        </p:txBody>
      </p:sp>
      <p:sp>
        <p:nvSpPr>
          <p:cNvPr id="5" name="Line Callout 1 4"/>
          <p:cNvSpPr/>
          <p:nvPr/>
        </p:nvSpPr>
        <p:spPr bwMode="auto">
          <a:xfrm>
            <a:off x="3208549" y="1401833"/>
            <a:ext cx="831273" cy="268941"/>
          </a:xfrm>
          <a:prstGeom prst="borderCallout1">
            <a:avLst>
              <a:gd name="adj1" fmla="val 18750"/>
              <a:gd name="adj2" fmla="val -8333"/>
              <a:gd name="adj3" fmla="val 178480"/>
              <a:gd name="adj4" fmla="val -19884"/>
            </a:avLst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003" tIns="41000" rIns="82003" bIns="41000" numCol="1" rtlCol="0" anchor="t" anchorCtr="0" compatLnSpc="1">
            <a:prstTxWarp prst="textNoShape">
              <a:avLst/>
            </a:prstTxWarp>
            <a:noAutofit/>
          </a:bodyPr>
          <a:lstStyle/>
          <a:p>
            <a:pPr algn="r"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sz="1600" dirty="0" err="1">
                <a:latin typeface="Arial"/>
                <a:cs typeface="Arial"/>
              </a:rPr>
              <a:t>m</a:t>
            </a:r>
            <a:r>
              <a:rPr lang="en-US" sz="1600" dirty="0" err="1">
                <a:latin typeface="Arial"/>
                <a:ea typeface="ＭＳ Ｐゴシック" charset="0"/>
                <a:cs typeface="Arial"/>
              </a:rPr>
              <a:t>ain.js</a:t>
            </a:r>
            <a:endParaRPr lang="en-US" sz="1600" dirty="0">
              <a:latin typeface="Arial"/>
              <a:ea typeface="ＭＳ Ｐゴシック" charset="0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09206" y="3730402"/>
            <a:ext cx="3463636" cy="1744794"/>
          </a:xfrm>
          <a:prstGeom prst="rect">
            <a:avLst/>
          </a:prstGeom>
          <a:noFill/>
        </p:spPr>
        <p:txBody>
          <a:bodyPr wrap="square" lIns="82003" tIns="41000" rIns="82003" bIns="41000" rtlCol="0">
            <a:sp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Set break point then </a:t>
            </a:r>
            <a:r>
              <a:rPr lang="en-US" dirty="0">
                <a:solidFill>
                  <a:schemeClr val="tx1"/>
                </a:solidFill>
              </a:rPr>
              <a:t>run </a:t>
            </a:r>
            <a:r>
              <a:rPr lang="en-US" dirty="0" smtClean="0">
                <a:solidFill>
                  <a:schemeClr val="tx1"/>
                </a:solidFill>
              </a:rPr>
              <a:t>code.</a:t>
            </a:r>
          </a:p>
          <a:p>
            <a:pPr algn="l"/>
            <a:endParaRPr lang="en-US" dirty="0"/>
          </a:p>
          <a:p>
            <a:pPr algn="l"/>
            <a:r>
              <a:rPr lang="en-US" dirty="0" smtClean="0">
                <a:solidFill>
                  <a:schemeClr val="tx1"/>
                </a:solidFill>
              </a:rPr>
              <a:t>Here, do UI action that will run the code in function </a:t>
            </a:r>
            <a:r>
              <a:rPr lang="en-US" dirty="0" err="1" smtClean="0">
                <a:solidFill>
                  <a:schemeClr val="tx1"/>
                </a:solidFill>
              </a:rPr>
              <a:t>newItem</a:t>
            </a:r>
            <a:r>
              <a:rPr lang="en-US" dirty="0" smtClean="0">
                <a:solidFill>
                  <a:schemeClr val="tx1"/>
                </a:solidFill>
              </a:rPr>
              <a:t>(</a:t>
            </a:r>
            <a:r>
              <a:rPr lang="en-US" dirty="0" err="1" smtClean="0">
                <a:solidFill>
                  <a:schemeClr val="tx1"/>
                </a:solidFill>
              </a:rPr>
              <a:t>inType</a:t>
            </a:r>
            <a:r>
              <a:rPr lang="en-US" dirty="0" smtClean="0">
                <a:solidFill>
                  <a:schemeClr val="tx1"/>
                </a:solidFill>
              </a:rPr>
              <a:t>); code stops at break point set on line 641.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041024" y="2690912"/>
            <a:ext cx="1039091" cy="33617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003" tIns="41000" rIns="82003" bIns="41000" numCol="1" rtlCol="0" anchor="t" anchorCtr="0" compatLnSpc="1">
            <a:prstTxWarp prst="textNoShape">
              <a:avLst/>
            </a:prstTxWarp>
          </a:bodyPr>
          <a:lstStyle/>
          <a:p>
            <a:pPr algn="r"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220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cxnSp>
        <p:nvCxnSpPr>
          <p:cNvPr id="8" name="Straight Arrow Connector 7"/>
          <p:cNvCxnSpPr/>
          <p:nvPr/>
        </p:nvCxnSpPr>
        <p:spPr bwMode="auto">
          <a:xfrm flipH="1" flipV="1">
            <a:off x="2919123" y="3906776"/>
            <a:ext cx="138545" cy="134471"/>
          </a:xfrm>
          <a:prstGeom prst="straightConnector1">
            <a:avLst/>
          </a:prstGeom>
          <a:solidFill>
            <a:srgbClr val="00B8FF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94801267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2"/>
          <a:srcRect l="-5181" r="-5181"/>
          <a:stretch>
            <a:fillRect/>
          </a:stretch>
        </p:blipFill>
        <p:spPr>
          <a:xfrm>
            <a:off x="0" y="1600206"/>
            <a:ext cx="9144000" cy="502884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900" dirty="0"/>
              <a:t>Debugging </a:t>
            </a:r>
            <a:r>
              <a:rPr lang="en-US" sz="3900" dirty="0" err="1"/>
              <a:t>WebView</a:t>
            </a:r>
            <a:r>
              <a:rPr lang="en-US" sz="3900" dirty="0"/>
              <a:t/>
            </a:r>
            <a:br>
              <a:rPr lang="en-US" sz="3900" dirty="0"/>
            </a:br>
            <a:r>
              <a:rPr lang="en-US" sz="3600" dirty="0"/>
              <a:t>Remote Debugging </a:t>
            </a:r>
            <a:r>
              <a:rPr lang="en-US" sz="3600" dirty="0" smtClean="0"/>
              <a:t>…13</a:t>
            </a:r>
            <a:endParaRPr lang="en-US" sz="3600" dirty="0"/>
          </a:p>
        </p:txBody>
      </p:sp>
      <p:sp>
        <p:nvSpPr>
          <p:cNvPr id="9" name="Rectangle 8"/>
          <p:cNvSpPr/>
          <p:nvPr/>
        </p:nvSpPr>
        <p:spPr bwMode="auto">
          <a:xfrm>
            <a:off x="7055329" y="1775496"/>
            <a:ext cx="1152369" cy="235165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003" tIns="41000" rIns="82003" bIns="41000" numCol="1" rtlCol="0" anchor="t" anchorCtr="0" compatLnSpc="1">
            <a:prstTxWarp prst="textNoShape">
              <a:avLst/>
            </a:prstTxWarp>
          </a:bodyPr>
          <a:lstStyle/>
          <a:p>
            <a:pPr algn="r"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220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7055328" y="2845497"/>
            <a:ext cx="1152369" cy="293956"/>
          </a:xfrm>
          <a:prstGeom prst="rect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003" tIns="41000" rIns="82003" bIns="41000" numCol="1" rtlCol="0" anchor="t" anchorCtr="0" compatLnSpc="1">
            <a:prstTxWarp prst="textNoShape">
              <a:avLst/>
            </a:prstTxWarp>
          </a:bodyPr>
          <a:lstStyle/>
          <a:p>
            <a:pPr algn="r" defTabSz="41000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220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82743" y="4000745"/>
            <a:ext cx="2078416" cy="913798"/>
          </a:xfrm>
          <a:prstGeom prst="rect">
            <a:avLst/>
          </a:prstGeom>
          <a:noFill/>
        </p:spPr>
        <p:txBody>
          <a:bodyPr wrap="square" lIns="82003" tIns="41000" rIns="82003" bIns="41000" rtlCol="0">
            <a:sp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</a:rPr>
              <a:t>Breakpoint reached, can step through code, see variables</a:t>
            </a:r>
          </a:p>
        </p:txBody>
      </p:sp>
    </p:spTree>
    <p:extLst>
      <p:ext uri="{BB962C8B-B14F-4D97-AF65-F5344CB8AC3E}">
        <p14:creationId xmlns:p14="http://schemas.microsoft.com/office/powerpoint/2010/main" val="156101954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Text Box 1"/>
          <p:cNvSpPr txBox="1">
            <a:spLocks noChangeArrowheads="1"/>
          </p:cNvSpPr>
          <p:nvPr/>
        </p:nvSpPr>
        <p:spPr bwMode="auto">
          <a:xfrm>
            <a:off x="456051" y="274544"/>
            <a:ext cx="8121535" cy="1032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>
            <a:normAutofit fontScale="85000" lnSpcReduction="20000"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SzPct val="100000"/>
            </a:pPr>
            <a:r>
              <a:rPr lang="en-US" sz="4400" dirty="0">
                <a:solidFill>
                  <a:srgbClr val="000000"/>
                </a:solidFill>
              </a:rPr>
              <a:t>Thread Safety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SzPct val="100000"/>
            </a:pPr>
            <a:r>
              <a:rPr lang="en-US" sz="3900" dirty="0">
                <a:solidFill>
                  <a:srgbClr val="000000"/>
                </a:solidFill>
              </a:rPr>
              <a:t>Accessing Java objects from JavaScript</a:t>
            </a:r>
          </a:p>
        </p:txBody>
      </p:sp>
      <p:sp>
        <p:nvSpPr>
          <p:cNvPr id="77826" name="Text Box 2"/>
          <p:cNvSpPr txBox="1">
            <a:spLocks noChangeArrowheads="1"/>
          </p:cNvSpPr>
          <p:nvPr/>
        </p:nvSpPr>
        <p:spPr bwMode="auto">
          <a:xfrm>
            <a:off x="415637" y="1597512"/>
            <a:ext cx="8312727" cy="45209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42900" indent="-241300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143000" indent="-48418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fontAlgn="base">
              <a:spcBef>
                <a:spcPts val="718"/>
              </a:spcBef>
              <a:spcAft>
                <a:spcPct val="0"/>
              </a:spcAft>
              <a:buSzPct val="100000"/>
            </a:pPr>
            <a:r>
              <a:rPr lang="en-US" sz="2900" dirty="0">
                <a:solidFill>
                  <a:srgbClr val="000000"/>
                </a:solidFill>
              </a:rPr>
              <a:t>Thread safety</a:t>
            </a:r>
          </a:p>
          <a:p>
            <a:pPr fontAlgn="base">
              <a:spcBef>
                <a:spcPts val="628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buChar char=""/>
            </a:pPr>
            <a:r>
              <a:rPr lang="en-US" sz="2500" dirty="0">
                <a:solidFill>
                  <a:srgbClr val="000000"/>
                </a:solidFill>
              </a:rPr>
              <a:t>JavaScript accesses </a:t>
            </a:r>
            <a:r>
              <a:rPr lang="en-US" sz="2500" dirty="0" smtClean="0">
                <a:solidFill>
                  <a:srgbClr val="000000"/>
                </a:solidFill>
              </a:rPr>
              <a:t>Java, through object bound to JavaScript, in separate thread than the </a:t>
            </a:r>
            <a:r>
              <a:rPr lang="en-US" sz="2500" dirty="0" smtClean="0">
                <a:solidFill>
                  <a:srgbClr val="000000"/>
                </a:solidFill>
              </a:rPr>
              <a:t>[UI*] </a:t>
            </a:r>
            <a:r>
              <a:rPr lang="en-US" sz="2500" dirty="0">
                <a:solidFill>
                  <a:srgbClr val="000000"/>
                </a:solidFill>
              </a:rPr>
              <a:t>thread </a:t>
            </a:r>
            <a:r>
              <a:rPr lang="en-US" sz="2500" dirty="0" smtClean="0">
                <a:solidFill>
                  <a:srgbClr val="000000"/>
                </a:solidFill>
              </a:rPr>
              <a:t>in which that object was </a:t>
            </a:r>
            <a:r>
              <a:rPr lang="en-US" sz="2500" dirty="0" smtClean="0">
                <a:solidFill>
                  <a:srgbClr val="000000"/>
                </a:solidFill>
              </a:rPr>
              <a:t>constructed    [*in </a:t>
            </a:r>
            <a:r>
              <a:rPr lang="en-US" sz="2500" dirty="0" smtClean="0">
                <a:solidFill>
                  <a:srgbClr val="000000"/>
                </a:solidFill>
              </a:rPr>
              <a:t>our Demo </a:t>
            </a:r>
            <a:r>
              <a:rPr lang="en-US" sz="2500" dirty="0" smtClean="0">
                <a:solidFill>
                  <a:srgbClr val="000000"/>
                </a:solidFill>
              </a:rPr>
              <a:t>app]</a:t>
            </a:r>
            <a:endParaRPr lang="en-US" sz="2500" dirty="0">
              <a:solidFill>
                <a:srgbClr val="000000"/>
              </a:solidFill>
            </a:endParaRPr>
          </a:p>
          <a:p>
            <a:pPr marL="341313" indent="-3175" fontAlgn="base">
              <a:spcBef>
                <a:spcPts val="628"/>
              </a:spcBef>
              <a:spcAft>
                <a:spcPct val="0"/>
              </a:spcAft>
              <a:buClr>
                <a:srgbClr val="000000"/>
              </a:buClr>
              <a:buSzPct val="45000"/>
              <a:tabLst>
                <a:tab pos="341313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</a:pPr>
            <a:r>
              <a:rPr lang="en-US" sz="1600" dirty="0">
                <a:solidFill>
                  <a:srgbClr val="000000"/>
                </a:solidFill>
              </a:rPr>
              <a:t>http://</a:t>
            </a:r>
            <a:r>
              <a:rPr lang="en-US" sz="1600" dirty="0" err="1">
                <a:solidFill>
                  <a:srgbClr val="000000"/>
                </a:solidFill>
              </a:rPr>
              <a:t>developer.android.com</a:t>
            </a:r>
            <a:r>
              <a:rPr lang="en-US" sz="1600" dirty="0">
                <a:solidFill>
                  <a:srgbClr val="000000"/>
                </a:solidFill>
              </a:rPr>
              <a:t>/guide/</a:t>
            </a:r>
            <a:r>
              <a:rPr lang="en-US" sz="1600" dirty="0" err="1">
                <a:solidFill>
                  <a:srgbClr val="000000"/>
                </a:solidFill>
              </a:rPr>
              <a:t>webapps</a:t>
            </a:r>
            <a:r>
              <a:rPr lang="en-US" sz="1600" dirty="0">
                <a:solidFill>
                  <a:srgbClr val="000000"/>
                </a:solidFill>
              </a:rPr>
              <a:t>/</a:t>
            </a:r>
            <a:r>
              <a:rPr lang="en-US" sz="1600" dirty="0" err="1">
                <a:solidFill>
                  <a:srgbClr val="000000"/>
                </a:solidFill>
              </a:rPr>
              <a:t>webview.html</a:t>
            </a:r>
            <a:endParaRPr lang="en-US" sz="1600" dirty="0">
              <a:solidFill>
                <a:srgbClr val="000000"/>
              </a:solidFill>
            </a:endParaRPr>
          </a:p>
          <a:p>
            <a:pPr marL="341313" indent="-3175" fontAlgn="base">
              <a:spcBef>
                <a:spcPts val="628"/>
              </a:spcBef>
              <a:spcAft>
                <a:spcPct val="0"/>
              </a:spcAft>
              <a:buClr>
                <a:srgbClr val="000000"/>
              </a:buClr>
              <a:buSzPct val="45000"/>
              <a:tabLst>
                <a:tab pos="341313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</a:pPr>
            <a:r>
              <a:rPr lang="en-US" sz="1600" dirty="0">
                <a:solidFill>
                  <a:srgbClr val="000000"/>
                </a:solidFill>
              </a:rPr>
              <a:t>Reference: the Note </a:t>
            </a:r>
            <a:r>
              <a:rPr lang="en-US" sz="1600" dirty="0" smtClean="0">
                <a:solidFill>
                  <a:srgbClr val="000000"/>
                </a:solidFill>
              </a:rPr>
              <a:t>near end of “</a:t>
            </a:r>
            <a:r>
              <a:rPr lang="en-US" sz="1600" dirty="0">
                <a:solidFill>
                  <a:srgbClr val="000000"/>
                </a:solidFill>
              </a:rPr>
              <a:t>Binding JavaScript code to Android code” section</a:t>
            </a:r>
          </a:p>
          <a:p>
            <a:pPr fontAlgn="base">
              <a:spcBef>
                <a:spcPts val="628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buChar char=""/>
            </a:pPr>
            <a:r>
              <a:rPr lang="en-US" sz="2500" dirty="0" smtClean="0">
                <a:solidFill>
                  <a:srgbClr val="000000"/>
                </a:solidFill>
              </a:rPr>
              <a:t>Consider </a:t>
            </a:r>
            <a:r>
              <a:rPr lang="en-US" sz="2500" dirty="0">
                <a:solidFill>
                  <a:srgbClr val="000000"/>
                </a:solidFill>
              </a:rPr>
              <a:t>thread safety when </a:t>
            </a:r>
            <a:r>
              <a:rPr lang="en-US" sz="2500" dirty="0" smtClean="0">
                <a:solidFill>
                  <a:srgbClr val="000000"/>
                </a:solidFill>
              </a:rPr>
              <a:t>accessing/mutating </a:t>
            </a:r>
            <a:r>
              <a:rPr lang="en-US" sz="2500" dirty="0">
                <a:solidFill>
                  <a:srgbClr val="000000"/>
                </a:solidFill>
              </a:rPr>
              <a:t>Java </a:t>
            </a:r>
            <a:r>
              <a:rPr lang="en-US" sz="2500" dirty="0" smtClean="0">
                <a:solidFill>
                  <a:srgbClr val="000000"/>
                </a:solidFill>
              </a:rPr>
              <a:t>objects from </a:t>
            </a:r>
            <a:r>
              <a:rPr lang="en-US" sz="2500" dirty="0">
                <a:solidFill>
                  <a:srgbClr val="000000"/>
                </a:solidFill>
              </a:rPr>
              <a:t>JavaScript</a:t>
            </a:r>
          </a:p>
          <a:p>
            <a:pPr marL="1258888" lvl="1" indent="-341313" fontAlgn="base">
              <a:spcBef>
                <a:spcPts val="628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buChar char=""/>
            </a:pPr>
            <a:r>
              <a:rPr lang="en-US" sz="1800" dirty="0" smtClean="0">
                <a:solidFill>
                  <a:srgbClr val="000000"/>
                </a:solidFill>
              </a:rPr>
              <a:t>Code in Demo app is example only; no mutation, so, unnecessary…</a:t>
            </a:r>
            <a:endParaRPr lang="en-US" sz="1800" dirty="0">
              <a:solidFill>
                <a:srgbClr val="000000"/>
              </a:solidFill>
            </a:endParaRPr>
          </a:p>
          <a:p>
            <a:pPr fontAlgn="base">
              <a:spcBef>
                <a:spcPts val="628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buChar char=""/>
            </a:pPr>
            <a:r>
              <a:rPr lang="en-US" sz="2500" dirty="0">
                <a:solidFill>
                  <a:srgbClr val="000000"/>
                </a:solidFill>
              </a:rPr>
              <a:t>One approach – use a </a:t>
            </a:r>
            <a:r>
              <a:rPr lang="en-US" sz="2500" dirty="0" smtClean="0">
                <a:solidFill>
                  <a:srgbClr val="000000"/>
                </a:solidFill>
              </a:rPr>
              <a:t>Handler, to queue/dispatch calls</a:t>
            </a:r>
            <a:endParaRPr lang="en-US" sz="2500" dirty="0">
              <a:solidFill>
                <a:srgbClr val="000000"/>
              </a:solidFill>
            </a:endParaRPr>
          </a:p>
          <a:p>
            <a:pPr marL="859536" lvl="2" indent="-411426" fontAlgn="base">
              <a:spcBef>
                <a:spcPts val="628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buChar char=""/>
            </a:pPr>
            <a:r>
              <a:rPr lang="en-US" sz="2200" dirty="0" smtClean="0">
                <a:solidFill>
                  <a:srgbClr val="000000"/>
                </a:solidFill>
              </a:rPr>
              <a:t>E.g. </a:t>
            </a:r>
            <a:r>
              <a:rPr lang="en-US" sz="2200" dirty="0" err="1" smtClean="0">
                <a:solidFill>
                  <a:srgbClr val="000000"/>
                </a:solidFill>
              </a:rPr>
              <a:t>WebView</a:t>
            </a:r>
            <a:r>
              <a:rPr lang="en-US" sz="2200" dirty="0" smtClean="0">
                <a:solidFill>
                  <a:srgbClr val="000000"/>
                </a:solidFill>
              </a:rPr>
              <a:t> thread and UI thread mutating same object</a:t>
            </a:r>
          </a:p>
        </p:txBody>
      </p:sp>
    </p:spTree>
    <p:extLst>
      <p:ext uri="{BB962C8B-B14F-4D97-AF65-F5344CB8AC3E}">
        <p14:creationId xmlns:p14="http://schemas.microsoft.com/office/powerpoint/2010/main" val="421122955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WebView</a:t>
            </a:r>
            <a:r>
              <a:rPr lang="en-US" dirty="0" smtClean="0"/>
              <a:t>: Some use cases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Example: Enterprise mobile apps</a:t>
            </a:r>
          </a:p>
          <a:p>
            <a:pPr marL="871257" lvl="1" indent="-512504">
              <a:buFont typeface="Arial"/>
              <a:buChar char="•"/>
            </a:pPr>
            <a:r>
              <a:rPr lang="en-US" dirty="0" smtClean="0"/>
              <a:t>Display a frequently revised document normally hosted on a web server</a:t>
            </a:r>
          </a:p>
          <a:p>
            <a:pPr marL="1266825" lvl="2" indent="-407988"/>
            <a:r>
              <a:rPr lang="en-US" dirty="0" smtClean="0"/>
              <a:t>App’s workflow could include an Activity screen that contains a </a:t>
            </a:r>
            <a:r>
              <a:rPr lang="en-US" dirty="0" err="1" smtClean="0"/>
              <a:t>WebView</a:t>
            </a:r>
            <a:endParaRPr lang="en-US" dirty="0" smtClean="0"/>
          </a:p>
          <a:p>
            <a:pPr marL="867158" lvl="1" indent="-512504">
              <a:buFont typeface="Arial"/>
              <a:buChar char="•"/>
            </a:pPr>
            <a:r>
              <a:rPr lang="en-US" dirty="0" smtClean="0"/>
              <a:t>Display user information that is retrieved online</a:t>
            </a:r>
            <a:endParaRPr lang="en-US" dirty="0"/>
          </a:p>
          <a:p>
            <a:pPr marL="1266825" lvl="2" indent="-407988"/>
            <a:r>
              <a:rPr lang="en-US" dirty="0" smtClean="0"/>
              <a:t>May be easier to build a </a:t>
            </a:r>
            <a:r>
              <a:rPr lang="en-US" dirty="0" err="1" smtClean="0"/>
              <a:t>WebView</a:t>
            </a:r>
            <a:r>
              <a:rPr lang="en-US" dirty="0" smtClean="0"/>
              <a:t> in app to show a web page with all the user data, instead of making a REST request, parsing the </a:t>
            </a:r>
            <a:r>
              <a:rPr lang="en-US" dirty="0" err="1" smtClean="0"/>
              <a:t>json</a:t>
            </a:r>
            <a:r>
              <a:rPr lang="en-US" dirty="0" smtClean="0"/>
              <a:t> response, and rendering data in an Activity screen layout</a:t>
            </a:r>
          </a:p>
        </p:txBody>
      </p:sp>
    </p:spTree>
    <p:extLst>
      <p:ext uri="{BB962C8B-B14F-4D97-AF65-F5344CB8AC3E}">
        <p14:creationId xmlns:p14="http://schemas.microsoft.com/office/powerpoint/2010/main" val="1335295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Text Box 1"/>
          <p:cNvSpPr txBox="1">
            <a:spLocks noChangeArrowheads="1"/>
          </p:cNvSpPr>
          <p:nvPr/>
        </p:nvSpPr>
        <p:spPr bwMode="auto">
          <a:xfrm>
            <a:off x="456049" y="274544"/>
            <a:ext cx="8121535" cy="1032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27" tIns="41978" rIns="80727" bIns="41978" anchor="ctr">
            <a:normAutofit fontScale="85000" lnSpcReduction="20000"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defTabSz="410099" fontAlgn="base">
              <a:spcBef>
                <a:spcPct val="0"/>
              </a:spcBef>
              <a:spcAft>
                <a:spcPct val="0"/>
              </a:spcAft>
              <a:buSzPct val="100000"/>
            </a:pPr>
            <a:r>
              <a:rPr lang="en-US" sz="4400" dirty="0">
                <a:solidFill>
                  <a:srgbClr val="000000"/>
                </a:solidFill>
              </a:rPr>
              <a:t>Thread Safety</a:t>
            </a:r>
          </a:p>
          <a:p>
            <a:pPr algn="ctr" defTabSz="410099" fontAlgn="base">
              <a:spcBef>
                <a:spcPct val="0"/>
              </a:spcBef>
              <a:spcAft>
                <a:spcPct val="0"/>
              </a:spcAft>
              <a:buSzPct val="100000"/>
            </a:pPr>
            <a:r>
              <a:rPr lang="en-US" sz="3900" dirty="0">
                <a:solidFill>
                  <a:srgbClr val="000000"/>
                </a:solidFill>
              </a:rPr>
              <a:t>Accessing Java </a:t>
            </a:r>
            <a:r>
              <a:rPr lang="en-US" sz="3900" dirty="0" err="1">
                <a:solidFill>
                  <a:srgbClr val="000000"/>
                </a:solidFill>
              </a:rPr>
              <a:t>objs</a:t>
            </a:r>
            <a:r>
              <a:rPr lang="en-US" sz="3900" dirty="0">
                <a:solidFill>
                  <a:srgbClr val="000000"/>
                </a:solidFill>
              </a:rPr>
              <a:t> from JavaScript …2</a:t>
            </a:r>
          </a:p>
        </p:txBody>
      </p:sp>
      <p:sp>
        <p:nvSpPr>
          <p:cNvPr id="78850" name="Text Box 2"/>
          <p:cNvSpPr txBox="1">
            <a:spLocks noChangeArrowheads="1"/>
          </p:cNvSpPr>
          <p:nvPr/>
        </p:nvSpPr>
        <p:spPr bwMode="auto">
          <a:xfrm>
            <a:off x="129348" y="1371325"/>
            <a:ext cx="8901473" cy="48143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27" tIns="41978" rIns="80727" bIns="41978"/>
          <a:lstStyle>
            <a:lvl1pPr marL="342900" indent="-241300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143000" indent="-48418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defTabSz="410099" fontAlgn="base">
              <a:spcBef>
                <a:spcPts val="718"/>
              </a:spcBef>
              <a:spcAft>
                <a:spcPct val="0"/>
              </a:spcAft>
              <a:buSzPct val="100000"/>
            </a:pPr>
            <a:r>
              <a:rPr lang="en-US" dirty="0">
                <a:solidFill>
                  <a:srgbClr val="000000"/>
                </a:solidFill>
              </a:rPr>
              <a:t>http://</a:t>
            </a:r>
            <a:r>
              <a:rPr lang="en-US" dirty="0" err="1">
                <a:solidFill>
                  <a:srgbClr val="000000"/>
                </a:solidFill>
              </a:rPr>
              <a:t>developer.android.com</a:t>
            </a:r>
            <a:r>
              <a:rPr lang="en-US" dirty="0">
                <a:solidFill>
                  <a:srgbClr val="000000"/>
                </a:solidFill>
              </a:rPr>
              <a:t>/reference/android/</a:t>
            </a:r>
            <a:r>
              <a:rPr lang="en-US" dirty="0" err="1">
                <a:solidFill>
                  <a:srgbClr val="000000"/>
                </a:solidFill>
              </a:rPr>
              <a:t>os</a:t>
            </a:r>
            <a:r>
              <a:rPr lang="en-US" dirty="0">
                <a:solidFill>
                  <a:srgbClr val="000000"/>
                </a:solidFill>
              </a:rPr>
              <a:t>/</a:t>
            </a:r>
            <a:r>
              <a:rPr lang="en-US" dirty="0" err="1">
                <a:solidFill>
                  <a:srgbClr val="000000"/>
                </a:solidFill>
              </a:rPr>
              <a:t>Handler.html</a:t>
            </a:r>
            <a:endParaRPr lang="en-US" dirty="0">
              <a:solidFill>
                <a:srgbClr val="000000"/>
              </a:solidFill>
            </a:endParaRPr>
          </a:p>
          <a:p>
            <a:pPr defTabSz="410099" fontAlgn="base">
              <a:spcBef>
                <a:spcPts val="718"/>
              </a:spcBef>
              <a:spcAft>
                <a:spcPct val="0"/>
              </a:spcAft>
              <a:buSzPct val="100000"/>
            </a:pPr>
            <a:r>
              <a:rPr lang="en-US" sz="3200" dirty="0">
                <a:solidFill>
                  <a:srgbClr val="000000"/>
                </a:solidFill>
              </a:rPr>
              <a:t>Handler</a:t>
            </a:r>
          </a:p>
          <a:p>
            <a:pPr marL="448547" indent="-410099" defTabSz="410099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</a:rPr>
              <a:t>Sends </a:t>
            </a:r>
            <a:r>
              <a:rPr lang="en-US" sz="2800" dirty="0">
                <a:solidFill>
                  <a:srgbClr val="000000"/>
                </a:solidFill>
              </a:rPr>
              <a:t>and </a:t>
            </a:r>
            <a:r>
              <a:rPr lang="en-US" sz="2800" dirty="0" smtClean="0">
                <a:solidFill>
                  <a:srgbClr val="000000"/>
                </a:solidFill>
              </a:rPr>
              <a:t>processes </a:t>
            </a:r>
            <a:r>
              <a:rPr lang="en-US" sz="2800" dirty="0">
                <a:solidFill>
                  <a:srgbClr val="000000"/>
                </a:solidFill>
              </a:rPr>
              <a:t>Message and Runnable objects associated with a thread's </a:t>
            </a:r>
            <a:r>
              <a:rPr lang="en-US" sz="2800" dirty="0" err="1" smtClean="0">
                <a:solidFill>
                  <a:srgbClr val="000000"/>
                </a:solidFill>
              </a:rPr>
              <a:t>MessageQueue</a:t>
            </a:r>
            <a:r>
              <a:rPr lang="en-US" sz="2800" dirty="0" smtClean="0">
                <a:solidFill>
                  <a:srgbClr val="000000"/>
                </a:solidFill>
              </a:rPr>
              <a:t> </a:t>
            </a:r>
          </a:p>
          <a:p>
            <a:pPr marL="448547" indent="-410099" defTabSz="410099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</a:rPr>
              <a:t>A </a:t>
            </a:r>
            <a:r>
              <a:rPr lang="en-US" sz="2800" dirty="0" err="1" smtClean="0">
                <a:solidFill>
                  <a:srgbClr val="000000"/>
                </a:solidFill>
              </a:rPr>
              <a:t>Looper</a:t>
            </a:r>
            <a:r>
              <a:rPr lang="en-US" sz="2800" dirty="0" smtClean="0">
                <a:solidFill>
                  <a:srgbClr val="000000"/>
                </a:solidFill>
              </a:rPr>
              <a:t> is used to run the message loop</a:t>
            </a:r>
          </a:p>
          <a:p>
            <a:pPr marL="459940" indent="-411523" defTabSz="410099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/>
              <a:buChar char="•"/>
              <a:tabLst>
                <a:tab pos="717674" algn="l"/>
                <a:tab pos="1537873" algn="l"/>
                <a:tab pos="1947975" algn="l"/>
                <a:tab pos="2358071" algn="l"/>
                <a:tab pos="2768170" algn="l"/>
                <a:tab pos="3178270" algn="l"/>
                <a:tab pos="3588371" algn="l"/>
                <a:tab pos="3998468" algn="l"/>
                <a:tab pos="4408567" algn="l"/>
                <a:tab pos="4818668" algn="l"/>
                <a:tab pos="5228768" algn="l"/>
                <a:tab pos="5638868" algn="l"/>
                <a:tab pos="6048965" algn="l"/>
                <a:tab pos="6459066" algn="l"/>
                <a:tab pos="6869165" algn="l"/>
                <a:tab pos="7279265" algn="l"/>
                <a:tab pos="7689364" algn="l"/>
                <a:tab pos="8099463" algn="l"/>
                <a:tab pos="8509563" algn="l"/>
              </a:tabLst>
            </a:pPr>
            <a:r>
              <a:rPr lang="en-US" sz="2800" dirty="0" err="1" smtClean="0">
                <a:solidFill>
                  <a:srgbClr val="1A1A1A"/>
                </a:solidFill>
                <a:cs typeface="Times New Roman" charset="0"/>
              </a:rPr>
              <a:t>boolean</a:t>
            </a:r>
            <a:r>
              <a:rPr lang="en-US" sz="2800" dirty="0" smtClean="0">
                <a:solidFill>
                  <a:srgbClr val="1A1A1A"/>
                </a:solidFill>
                <a:cs typeface="Times New Roman" charset="0"/>
              </a:rPr>
              <a:t> </a:t>
            </a:r>
            <a:r>
              <a:rPr lang="en-US" sz="2800" dirty="0" err="1">
                <a:solidFill>
                  <a:srgbClr val="1A1A1A"/>
                </a:solidFill>
                <a:cs typeface="Times New Roman" charset="0"/>
              </a:rPr>
              <a:t>Handler.</a:t>
            </a:r>
            <a:r>
              <a:rPr lang="en-US" sz="2800" i="1" dirty="0" err="1">
                <a:solidFill>
                  <a:srgbClr val="1A1A1A"/>
                </a:solidFill>
                <a:cs typeface="Times New Roman" charset="0"/>
              </a:rPr>
              <a:t>post</a:t>
            </a:r>
            <a:r>
              <a:rPr lang="en-US" sz="2800" dirty="0">
                <a:solidFill>
                  <a:srgbClr val="1A1A1A"/>
                </a:solidFill>
                <a:cs typeface="Times New Roman" charset="0"/>
              </a:rPr>
              <a:t>(Runnable r)</a:t>
            </a:r>
          </a:p>
          <a:p>
            <a:pPr marL="999617" lvl="1" indent="-387317" defTabSz="410099" fontAlgn="base">
              <a:spcBef>
                <a:spcPts val="628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dirty="0">
                <a:solidFill>
                  <a:srgbClr val="1A1A1A"/>
                </a:solidFill>
                <a:cs typeface="Times New Roman" charset="0"/>
              </a:rPr>
              <a:t>Causes the Runnable to be added to the message queue. The </a:t>
            </a:r>
            <a:r>
              <a:rPr lang="en-US" dirty="0" smtClean="0">
                <a:solidFill>
                  <a:srgbClr val="1A1A1A"/>
                </a:solidFill>
                <a:cs typeface="Times New Roman" charset="0"/>
              </a:rPr>
              <a:t>Runnable is run </a:t>
            </a:r>
            <a:r>
              <a:rPr lang="en-US" dirty="0">
                <a:solidFill>
                  <a:srgbClr val="1A1A1A"/>
                </a:solidFill>
                <a:cs typeface="Times New Roman" charset="0"/>
              </a:rPr>
              <a:t>on the thread </a:t>
            </a:r>
            <a:r>
              <a:rPr lang="en-US" dirty="0" smtClean="0">
                <a:solidFill>
                  <a:srgbClr val="1A1A1A"/>
                </a:solidFill>
                <a:cs typeface="Times New Roman" charset="0"/>
              </a:rPr>
              <a:t>the </a:t>
            </a:r>
            <a:r>
              <a:rPr lang="en-US" dirty="0">
                <a:solidFill>
                  <a:srgbClr val="1A1A1A"/>
                </a:solidFill>
                <a:cs typeface="Times New Roman" charset="0"/>
              </a:rPr>
              <a:t>handler is </a:t>
            </a:r>
            <a:r>
              <a:rPr lang="en-US" dirty="0" smtClean="0">
                <a:solidFill>
                  <a:srgbClr val="1A1A1A"/>
                </a:solidFill>
                <a:cs typeface="Times New Roman" charset="0"/>
              </a:rPr>
              <a:t>attached, e.g. the UI thread, or a worker thread</a:t>
            </a:r>
            <a:endParaRPr lang="en-US" dirty="0">
              <a:solidFill>
                <a:srgbClr val="1A1A1A"/>
              </a:solidFill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9108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Text Box 1"/>
          <p:cNvSpPr txBox="1">
            <a:spLocks noChangeArrowheads="1"/>
          </p:cNvSpPr>
          <p:nvPr/>
        </p:nvSpPr>
        <p:spPr bwMode="auto">
          <a:xfrm>
            <a:off x="456046" y="274544"/>
            <a:ext cx="8121535" cy="1032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56" tIns="41993" rIns="80756" bIns="41993" anchor="ctr">
            <a:normAutofit fontScale="85000" lnSpcReduction="20000"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defTabSz="410243" fontAlgn="base">
              <a:spcBef>
                <a:spcPct val="0"/>
              </a:spcBef>
              <a:spcAft>
                <a:spcPct val="0"/>
              </a:spcAft>
              <a:buSzPct val="100000"/>
            </a:pPr>
            <a:r>
              <a:rPr lang="en-US" sz="4400" dirty="0">
                <a:solidFill>
                  <a:srgbClr val="000000"/>
                </a:solidFill>
              </a:rPr>
              <a:t>Thread Safety</a:t>
            </a:r>
          </a:p>
          <a:p>
            <a:pPr algn="ctr" defTabSz="410243" fontAlgn="base">
              <a:spcBef>
                <a:spcPct val="0"/>
              </a:spcBef>
              <a:spcAft>
                <a:spcPct val="0"/>
              </a:spcAft>
              <a:buSzPct val="100000"/>
            </a:pPr>
            <a:r>
              <a:rPr lang="en-US" sz="3900" dirty="0">
                <a:solidFill>
                  <a:srgbClr val="000000"/>
                </a:solidFill>
              </a:rPr>
              <a:t>Accessing Java </a:t>
            </a:r>
            <a:r>
              <a:rPr lang="en-US" sz="3900" dirty="0" err="1">
                <a:solidFill>
                  <a:srgbClr val="000000"/>
                </a:solidFill>
              </a:rPr>
              <a:t>objs</a:t>
            </a:r>
            <a:r>
              <a:rPr lang="en-US" sz="3900" dirty="0">
                <a:solidFill>
                  <a:srgbClr val="000000"/>
                </a:solidFill>
              </a:rPr>
              <a:t> from JavaScript …3</a:t>
            </a:r>
          </a:p>
        </p:txBody>
      </p:sp>
      <p:sp>
        <p:nvSpPr>
          <p:cNvPr id="78850" name="Text Box 2"/>
          <p:cNvSpPr txBox="1">
            <a:spLocks noChangeArrowheads="1"/>
          </p:cNvSpPr>
          <p:nvPr/>
        </p:nvSpPr>
        <p:spPr bwMode="auto">
          <a:xfrm>
            <a:off x="207819" y="1371322"/>
            <a:ext cx="8728364" cy="5060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56" tIns="41993" rIns="80756" bIns="41993"/>
          <a:lstStyle>
            <a:lvl1pPr marL="342900" indent="-241300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143000" indent="-48418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defTabSz="410243" fontAlgn="base">
              <a:spcBef>
                <a:spcPts val="718"/>
              </a:spcBef>
              <a:spcAft>
                <a:spcPct val="0"/>
              </a:spcAft>
              <a:buSzPct val="100000"/>
            </a:pPr>
            <a:r>
              <a:rPr lang="en-US" sz="2100" dirty="0" smtClean="0">
                <a:solidFill>
                  <a:srgbClr val="000000"/>
                </a:solidFill>
              </a:rPr>
              <a:t>http://</a:t>
            </a:r>
            <a:r>
              <a:rPr lang="en-US" sz="2100" dirty="0" err="1" smtClean="0">
                <a:solidFill>
                  <a:srgbClr val="000000"/>
                </a:solidFill>
              </a:rPr>
              <a:t>developer.android.com</a:t>
            </a:r>
            <a:r>
              <a:rPr lang="en-US" sz="2100" dirty="0" smtClean="0">
                <a:solidFill>
                  <a:srgbClr val="000000"/>
                </a:solidFill>
              </a:rPr>
              <a:t>/reference/android/</a:t>
            </a:r>
            <a:r>
              <a:rPr lang="en-US" sz="2100" dirty="0" err="1" smtClean="0">
                <a:solidFill>
                  <a:srgbClr val="000000"/>
                </a:solidFill>
              </a:rPr>
              <a:t>os</a:t>
            </a:r>
            <a:r>
              <a:rPr lang="en-US" sz="2100" dirty="0" smtClean="0">
                <a:solidFill>
                  <a:srgbClr val="000000"/>
                </a:solidFill>
              </a:rPr>
              <a:t>/</a:t>
            </a:r>
            <a:r>
              <a:rPr lang="en-US" sz="2100" dirty="0" err="1" smtClean="0">
                <a:solidFill>
                  <a:srgbClr val="000000"/>
                </a:solidFill>
              </a:rPr>
              <a:t>HandlerThread.html</a:t>
            </a:r>
            <a:endParaRPr lang="en-US" sz="2100" dirty="0" smtClean="0">
              <a:solidFill>
                <a:srgbClr val="000000"/>
              </a:solidFill>
            </a:endParaRPr>
          </a:p>
          <a:p>
            <a:pPr defTabSz="410243" fontAlgn="base">
              <a:spcBef>
                <a:spcPts val="718"/>
              </a:spcBef>
              <a:spcAft>
                <a:spcPct val="0"/>
              </a:spcAft>
              <a:buSzPct val="100000"/>
            </a:pPr>
            <a:r>
              <a:rPr lang="en-US" sz="3200" dirty="0" err="1" smtClean="0">
                <a:solidFill>
                  <a:srgbClr val="000000"/>
                </a:solidFill>
              </a:rPr>
              <a:t>HandlerThread</a:t>
            </a:r>
            <a:endParaRPr lang="en-US" sz="3200" dirty="0" smtClean="0">
              <a:solidFill>
                <a:srgbClr val="000000"/>
              </a:solidFill>
            </a:endParaRPr>
          </a:p>
          <a:p>
            <a:pPr marL="457200" indent="-410243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800" dirty="0" smtClean="0">
                <a:solidFill>
                  <a:srgbClr val="000000"/>
                </a:solidFill>
              </a:rPr>
              <a:t>A convenient class for starting a new (worker) thread that already has a </a:t>
            </a:r>
            <a:r>
              <a:rPr lang="en-US" sz="2800" dirty="0" err="1" smtClean="0">
                <a:solidFill>
                  <a:srgbClr val="000000"/>
                </a:solidFill>
              </a:rPr>
              <a:t>Looper</a:t>
            </a:r>
            <a:endParaRPr lang="en-US" sz="2800" dirty="0" smtClean="0">
              <a:solidFill>
                <a:srgbClr val="000000"/>
              </a:solidFill>
            </a:endParaRPr>
          </a:p>
          <a:p>
            <a:pPr marL="458788" lvl="1" indent="-40005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/>
              <a:buChar char="•"/>
              <a:tabLst>
                <a:tab pos="458788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</a:pPr>
            <a:r>
              <a:rPr lang="en-US" sz="2800" dirty="0" err="1" smtClean="0">
                <a:solidFill>
                  <a:srgbClr val="000000"/>
                </a:solidFill>
              </a:rPr>
              <a:t>Looper</a:t>
            </a:r>
            <a:r>
              <a:rPr lang="en-US" sz="2800" dirty="0" smtClean="0">
                <a:solidFill>
                  <a:srgbClr val="000000"/>
                </a:solidFill>
              </a:rPr>
              <a:t> can then be used to create a Handler</a:t>
            </a:r>
          </a:p>
        </p:txBody>
      </p:sp>
    </p:spTree>
    <p:extLst>
      <p:ext uri="{BB962C8B-B14F-4D97-AF65-F5344CB8AC3E}">
        <p14:creationId xmlns:p14="http://schemas.microsoft.com/office/powerpoint/2010/main" val="365286095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Text Box 1"/>
          <p:cNvSpPr txBox="1">
            <a:spLocks noChangeArrowheads="1"/>
          </p:cNvSpPr>
          <p:nvPr/>
        </p:nvSpPr>
        <p:spPr bwMode="auto">
          <a:xfrm>
            <a:off x="456046" y="274544"/>
            <a:ext cx="8121535" cy="1032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56" tIns="41993" rIns="80756" bIns="41993" anchor="ctr">
            <a:normAutofit fontScale="85000" lnSpcReduction="20000"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 defTabSz="410243" fontAlgn="base">
              <a:spcBef>
                <a:spcPct val="0"/>
              </a:spcBef>
              <a:spcAft>
                <a:spcPct val="0"/>
              </a:spcAft>
              <a:buSzPct val="100000"/>
            </a:pPr>
            <a:r>
              <a:rPr lang="en-US" sz="4400" dirty="0">
                <a:solidFill>
                  <a:srgbClr val="000000"/>
                </a:solidFill>
              </a:rPr>
              <a:t>Thread Safety</a:t>
            </a:r>
          </a:p>
          <a:p>
            <a:pPr algn="ctr" defTabSz="410243" fontAlgn="base">
              <a:spcBef>
                <a:spcPct val="0"/>
              </a:spcBef>
              <a:spcAft>
                <a:spcPct val="0"/>
              </a:spcAft>
              <a:buSzPct val="100000"/>
            </a:pPr>
            <a:r>
              <a:rPr lang="en-US" sz="3900" dirty="0">
                <a:solidFill>
                  <a:srgbClr val="000000"/>
                </a:solidFill>
              </a:rPr>
              <a:t>Accessing Java </a:t>
            </a:r>
            <a:r>
              <a:rPr lang="en-US" sz="3900" dirty="0" err="1">
                <a:solidFill>
                  <a:srgbClr val="000000"/>
                </a:solidFill>
              </a:rPr>
              <a:t>objs</a:t>
            </a:r>
            <a:r>
              <a:rPr lang="en-US" sz="3900" dirty="0">
                <a:solidFill>
                  <a:srgbClr val="000000"/>
                </a:solidFill>
              </a:rPr>
              <a:t> from JavaScript </a:t>
            </a:r>
            <a:r>
              <a:rPr lang="en-US" sz="3900" dirty="0" smtClean="0">
                <a:solidFill>
                  <a:srgbClr val="000000"/>
                </a:solidFill>
              </a:rPr>
              <a:t>…4</a:t>
            </a:r>
            <a:endParaRPr lang="en-US" sz="3900" dirty="0">
              <a:solidFill>
                <a:srgbClr val="000000"/>
              </a:solidFill>
            </a:endParaRPr>
          </a:p>
        </p:txBody>
      </p:sp>
      <p:sp>
        <p:nvSpPr>
          <p:cNvPr id="78850" name="Text Box 2"/>
          <p:cNvSpPr txBox="1">
            <a:spLocks noChangeArrowheads="1"/>
          </p:cNvSpPr>
          <p:nvPr/>
        </p:nvSpPr>
        <p:spPr bwMode="auto">
          <a:xfrm>
            <a:off x="207819" y="1371322"/>
            <a:ext cx="8728364" cy="5060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56" tIns="41993" rIns="80756" bIns="41993"/>
          <a:lstStyle>
            <a:lvl1pPr marL="342900" indent="-241300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143000" indent="-48418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117475" indent="-15875" defTabSz="410243" fontAlgn="base">
              <a:spcBef>
                <a:spcPts val="718"/>
              </a:spcBef>
              <a:spcAft>
                <a:spcPct val="0"/>
              </a:spcAft>
              <a:buSzPct val="100000"/>
              <a:tabLst>
                <a:tab pos="117475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</a:pPr>
            <a:r>
              <a:rPr lang="en-US" sz="2800" dirty="0" smtClean="0">
                <a:solidFill>
                  <a:srgbClr val="000000"/>
                </a:solidFill>
              </a:rPr>
              <a:t>Handler constructed from </a:t>
            </a:r>
            <a:r>
              <a:rPr lang="en-US" sz="2800" dirty="0" err="1" smtClean="0">
                <a:solidFill>
                  <a:srgbClr val="000000"/>
                </a:solidFill>
              </a:rPr>
              <a:t>HandlerThread’s</a:t>
            </a:r>
            <a:r>
              <a:rPr lang="en-US" sz="2800" dirty="0" smtClean="0">
                <a:solidFill>
                  <a:srgbClr val="000000"/>
                </a:solidFill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</a:rPr>
              <a:t>Looper</a:t>
            </a:r>
            <a:endParaRPr lang="en-US" sz="2800" dirty="0" smtClean="0">
              <a:solidFill>
                <a:srgbClr val="000000"/>
              </a:solidFill>
            </a:endParaRPr>
          </a:p>
          <a:p>
            <a:pPr marL="64008" indent="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  <a:tabLst>
                <a:tab pos="458788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</a:pPr>
            <a:endParaRPr lang="en-US" sz="1800" dirty="0" smtClean="0">
              <a:solidFill>
                <a:srgbClr val="008000"/>
              </a:solidFill>
            </a:endParaRPr>
          </a:p>
          <a:p>
            <a:pPr marL="349758" indent="-28575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/>
              <a:buChar char="•"/>
              <a:tabLst>
                <a:tab pos="458788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</a:pPr>
            <a:r>
              <a:rPr lang="en-US" sz="2000" dirty="0" smtClean="0">
                <a:solidFill>
                  <a:srgbClr val="008000"/>
                </a:solidFill>
              </a:rPr>
              <a:t>code in </a:t>
            </a:r>
            <a:r>
              <a:rPr lang="en-US" sz="2000" i="1" dirty="0" err="1" smtClean="0">
                <a:solidFill>
                  <a:srgbClr val="008000"/>
                </a:solidFill>
              </a:rPr>
              <a:t>onCreate</a:t>
            </a:r>
            <a:r>
              <a:rPr lang="en-US" sz="2000" dirty="0" smtClean="0">
                <a:solidFill>
                  <a:srgbClr val="008000"/>
                </a:solidFill>
              </a:rPr>
              <a:t>(Bundle) callback as part of setup when starting Activity</a:t>
            </a:r>
          </a:p>
          <a:p>
            <a:pPr marL="64008" indent="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  <a:tabLst>
                <a:tab pos="458788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</a:pPr>
            <a:r>
              <a:rPr lang="en-US" sz="1800" dirty="0" smtClean="0">
                <a:solidFill>
                  <a:srgbClr val="000000"/>
                </a:solidFill>
              </a:rPr>
              <a:t>…</a:t>
            </a:r>
          </a:p>
          <a:p>
            <a:pPr marL="64008" indent="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  <a:tabLst>
                <a:tab pos="458788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</a:pPr>
            <a:r>
              <a:rPr lang="en-US" sz="1800" dirty="0" err="1" smtClean="0">
                <a:solidFill>
                  <a:srgbClr val="000000"/>
                </a:solidFill>
              </a:rPr>
              <a:t>workerHandlerThread</a:t>
            </a:r>
            <a:r>
              <a:rPr lang="en-US" sz="1800" dirty="0" smtClean="0">
                <a:solidFill>
                  <a:srgbClr val="000000"/>
                </a:solidFill>
              </a:rPr>
              <a:t> </a:t>
            </a:r>
            <a:r>
              <a:rPr lang="en-US" sz="1800" dirty="0">
                <a:solidFill>
                  <a:srgbClr val="000000"/>
                </a:solidFill>
              </a:rPr>
              <a:t>= new </a:t>
            </a:r>
            <a:r>
              <a:rPr lang="en-US" sz="1800" i="1" dirty="0" err="1">
                <a:solidFill>
                  <a:srgbClr val="000000"/>
                </a:solidFill>
              </a:rPr>
              <a:t>HandlerThread</a:t>
            </a:r>
            <a:r>
              <a:rPr lang="en-US" sz="1800" dirty="0">
                <a:solidFill>
                  <a:srgbClr val="000000"/>
                </a:solidFill>
              </a:rPr>
              <a:t>("Worker </a:t>
            </a:r>
            <a:r>
              <a:rPr lang="en-US" sz="1800" dirty="0" err="1">
                <a:solidFill>
                  <a:srgbClr val="000000"/>
                </a:solidFill>
              </a:rPr>
              <a:t>HandlerThread</a:t>
            </a:r>
            <a:r>
              <a:rPr lang="en-US" sz="1800" dirty="0">
                <a:solidFill>
                  <a:srgbClr val="000000"/>
                </a:solidFill>
              </a:rPr>
              <a:t>");</a:t>
            </a:r>
            <a:endParaRPr lang="en-US" sz="1800" dirty="0" smtClean="0">
              <a:solidFill>
                <a:srgbClr val="000000"/>
              </a:solidFill>
            </a:endParaRPr>
          </a:p>
          <a:p>
            <a:pPr marL="61913" lvl="1" indent="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sz="1800" dirty="0" err="1" smtClean="0">
                <a:solidFill>
                  <a:srgbClr val="000000"/>
                </a:solidFill>
              </a:rPr>
              <a:t>workerHandlerThread.</a:t>
            </a:r>
            <a:r>
              <a:rPr lang="en-US" sz="1800" i="1" dirty="0" err="1" smtClean="0">
                <a:solidFill>
                  <a:srgbClr val="000000"/>
                </a:solidFill>
              </a:rPr>
              <a:t>start</a:t>
            </a:r>
            <a:r>
              <a:rPr lang="en-US" sz="1800" dirty="0" smtClean="0">
                <a:solidFill>
                  <a:srgbClr val="000000"/>
                </a:solidFill>
              </a:rPr>
              <a:t>(); …</a:t>
            </a:r>
          </a:p>
          <a:p>
            <a:pPr marL="61913" lvl="1" indent="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1800" dirty="0" smtClean="0">
              <a:solidFill>
                <a:srgbClr val="000000"/>
              </a:solidFill>
            </a:endParaRPr>
          </a:p>
          <a:p>
            <a:pPr marL="347663" lvl="1" indent="-28575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rgbClr val="008000"/>
                </a:solidFill>
              </a:rPr>
              <a:t>code in </a:t>
            </a:r>
            <a:r>
              <a:rPr lang="en-US" sz="2000" i="1" dirty="0" err="1" smtClean="0">
                <a:solidFill>
                  <a:srgbClr val="008000"/>
                </a:solidFill>
              </a:rPr>
              <a:t>fetchContacts</a:t>
            </a:r>
            <a:r>
              <a:rPr lang="en-US" sz="2000" dirty="0" smtClean="0">
                <a:solidFill>
                  <a:srgbClr val="008000"/>
                </a:solidFill>
              </a:rPr>
              <a:t>(String) method called from JavaScript in </a:t>
            </a:r>
            <a:r>
              <a:rPr lang="en-US" sz="2000" dirty="0" err="1" smtClean="0">
                <a:solidFill>
                  <a:srgbClr val="008000"/>
                </a:solidFill>
              </a:rPr>
              <a:t>WebView</a:t>
            </a:r>
            <a:endParaRPr lang="en-US" sz="2000" dirty="0" smtClean="0">
              <a:solidFill>
                <a:srgbClr val="008000"/>
              </a:solidFill>
            </a:endParaRPr>
          </a:p>
          <a:p>
            <a:pPr marL="61913" lvl="1" indent="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sz="1800" dirty="0" smtClean="0">
                <a:solidFill>
                  <a:srgbClr val="000000"/>
                </a:solidFill>
              </a:rPr>
              <a:t>handler = new </a:t>
            </a:r>
            <a:r>
              <a:rPr lang="en-US" sz="1800" i="1" dirty="0" smtClean="0">
                <a:solidFill>
                  <a:srgbClr val="000000"/>
                </a:solidFill>
              </a:rPr>
              <a:t>Handler</a:t>
            </a:r>
            <a:r>
              <a:rPr lang="en-US" sz="1800" dirty="0" smtClean="0">
                <a:solidFill>
                  <a:srgbClr val="000000"/>
                </a:solidFill>
              </a:rPr>
              <a:t>(</a:t>
            </a:r>
            <a:r>
              <a:rPr lang="en-US" sz="1800" dirty="0" err="1" smtClean="0">
                <a:solidFill>
                  <a:srgbClr val="000000"/>
                </a:solidFill>
              </a:rPr>
              <a:t>workerHandlerThread.</a:t>
            </a:r>
            <a:r>
              <a:rPr lang="en-US" sz="1800" i="1" dirty="0" err="1" smtClean="0">
                <a:solidFill>
                  <a:srgbClr val="000000"/>
                </a:solidFill>
              </a:rPr>
              <a:t>getLooper</a:t>
            </a:r>
            <a:r>
              <a:rPr lang="en-US" sz="1800" dirty="0" smtClean="0">
                <a:solidFill>
                  <a:srgbClr val="000000"/>
                </a:solidFill>
              </a:rPr>
              <a:t>());</a:t>
            </a:r>
          </a:p>
          <a:p>
            <a:pPr marL="61913" lvl="1" indent="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r>
              <a:rPr lang="en-US" sz="1800" dirty="0" err="1" smtClean="0">
                <a:solidFill>
                  <a:srgbClr val="000000"/>
                </a:solidFill>
              </a:rPr>
              <a:t>handler.</a:t>
            </a:r>
            <a:r>
              <a:rPr lang="en-US" sz="1800" i="1" dirty="0" err="1" smtClean="0">
                <a:solidFill>
                  <a:srgbClr val="000000"/>
                </a:solidFill>
              </a:rPr>
              <a:t>post</a:t>
            </a:r>
            <a:r>
              <a:rPr lang="en-US" sz="1800" dirty="0" smtClean="0">
                <a:solidFill>
                  <a:srgbClr val="000000"/>
                </a:solidFill>
              </a:rPr>
              <a:t>(new Runnable() {</a:t>
            </a:r>
            <a:r>
              <a:rPr lang="en-US" sz="1400" dirty="0" smtClean="0">
                <a:solidFill>
                  <a:srgbClr val="000000"/>
                </a:solidFill>
              </a:rPr>
              <a:t>public void run(</a:t>
            </a:r>
            <a:r>
              <a:rPr lang="en-US" sz="1400" dirty="0">
                <a:solidFill>
                  <a:srgbClr val="000000"/>
                </a:solidFill>
              </a:rPr>
              <a:t>) </a:t>
            </a:r>
            <a:r>
              <a:rPr lang="en-US" sz="1400" dirty="0" smtClean="0">
                <a:solidFill>
                  <a:srgbClr val="000000"/>
                </a:solidFill>
              </a:rPr>
              <a:t>{ </a:t>
            </a:r>
            <a:r>
              <a:rPr lang="en-US" sz="1400" dirty="0" err="1" smtClean="0">
                <a:solidFill>
                  <a:srgbClr val="000000"/>
                </a:solidFill>
              </a:rPr>
              <a:t>getContactsAndResolveJSDeferredObj</a:t>
            </a:r>
            <a:r>
              <a:rPr lang="en-US" sz="1400" dirty="0" smtClean="0">
                <a:solidFill>
                  <a:srgbClr val="000000"/>
                </a:solidFill>
              </a:rPr>
              <a:t>(...); } </a:t>
            </a:r>
            <a:r>
              <a:rPr lang="en-US" sz="1800" dirty="0" smtClean="0">
                <a:solidFill>
                  <a:srgbClr val="000000"/>
                </a:solidFill>
              </a:rPr>
              <a:t>});</a:t>
            </a:r>
          </a:p>
          <a:p>
            <a:pPr marL="61913" lvl="1" indent="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en-US" sz="1800" dirty="0">
              <a:solidFill>
                <a:srgbClr val="000000"/>
              </a:solidFill>
            </a:endParaRPr>
          </a:p>
          <a:p>
            <a:pPr marL="347663" lvl="1" indent="-285750" defTabSz="410243" fontAlgn="base">
              <a:spcBef>
                <a:spcPts val="718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rgbClr val="008000"/>
                </a:solidFill>
              </a:rPr>
              <a:t>another </a:t>
            </a:r>
            <a:r>
              <a:rPr lang="en-US" sz="2000" dirty="0" smtClean="0">
                <a:solidFill>
                  <a:srgbClr val="008000"/>
                </a:solidFill>
              </a:rPr>
              <a:t>thread </a:t>
            </a:r>
            <a:r>
              <a:rPr lang="en-US" sz="2000" dirty="0">
                <a:solidFill>
                  <a:srgbClr val="008000"/>
                </a:solidFill>
              </a:rPr>
              <a:t>can </a:t>
            </a:r>
            <a:r>
              <a:rPr lang="en-US" sz="2000" dirty="0" smtClean="0">
                <a:solidFill>
                  <a:srgbClr val="008000"/>
                </a:solidFill>
              </a:rPr>
              <a:t>use </a:t>
            </a:r>
            <a:r>
              <a:rPr lang="en-US" sz="2000" dirty="0" err="1">
                <a:solidFill>
                  <a:srgbClr val="008000"/>
                </a:solidFill>
              </a:rPr>
              <a:t>handler.</a:t>
            </a:r>
            <a:r>
              <a:rPr lang="en-US" sz="2000" i="1" dirty="0" err="1">
                <a:solidFill>
                  <a:srgbClr val="008000"/>
                </a:solidFill>
              </a:rPr>
              <a:t>post</a:t>
            </a:r>
            <a:r>
              <a:rPr lang="en-US" sz="2000" dirty="0">
                <a:solidFill>
                  <a:srgbClr val="008000"/>
                </a:solidFill>
              </a:rPr>
              <a:t>() </a:t>
            </a:r>
            <a:r>
              <a:rPr lang="en-US" sz="2000" dirty="0" smtClean="0">
                <a:solidFill>
                  <a:srgbClr val="008000"/>
                </a:solidFill>
              </a:rPr>
              <a:t>to </a:t>
            </a:r>
            <a:r>
              <a:rPr lang="en-US" sz="2000" dirty="0" smtClean="0">
                <a:solidFill>
                  <a:srgbClr val="008000"/>
                </a:solidFill>
              </a:rPr>
              <a:t>access/mutate the same Java objects </a:t>
            </a:r>
            <a:r>
              <a:rPr lang="en-US" sz="2000" dirty="0" smtClean="0">
                <a:solidFill>
                  <a:srgbClr val="008000"/>
                </a:solidFill>
              </a:rPr>
              <a:t>being accessed</a:t>
            </a:r>
            <a:r>
              <a:rPr lang="en-US" sz="2000" dirty="0" smtClean="0">
                <a:solidFill>
                  <a:srgbClr val="008000"/>
                </a:solidFill>
              </a:rPr>
              <a:t>/mutated by JavaScript in the </a:t>
            </a:r>
            <a:r>
              <a:rPr lang="en-US" sz="2000" dirty="0" err="1" smtClean="0">
                <a:solidFill>
                  <a:srgbClr val="008000"/>
                </a:solidFill>
              </a:rPr>
              <a:t>WebView</a:t>
            </a:r>
            <a:endParaRPr lang="en-US" sz="20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18349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Text Box 1"/>
          <p:cNvSpPr txBox="1">
            <a:spLocks noChangeArrowheads="1"/>
          </p:cNvSpPr>
          <p:nvPr/>
        </p:nvSpPr>
        <p:spPr bwMode="auto">
          <a:xfrm>
            <a:off x="456052" y="274544"/>
            <a:ext cx="8217477" cy="11303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 i="1" dirty="0">
                <a:solidFill>
                  <a:srgbClr val="000000"/>
                </a:solidFill>
              </a:rPr>
              <a:t>Deferred</a:t>
            </a:r>
            <a:r>
              <a:rPr lang="en-US" sz="4500" dirty="0">
                <a:solidFill>
                  <a:srgbClr val="000000"/>
                </a:solidFill>
              </a:rPr>
              <a:t> Object in </a:t>
            </a:r>
            <a:r>
              <a:rPr lang="en-US" sz="4500" dirty="0" err="1">
                <a:solidFill>
                  <a:srgbClr val="000000"/>
                </a:solidFill>
              </a:rPr>
              <a:t>jQuery</a:t>
            </a:r>
            <a:endParaRPr lang="en-US" sz="4500" dirty="0">
              <a:solidFill>
                <a:srgbClr val="000000"/>
              </a:solidFill>
            </a:endParaRPr>
          </a:p>
        </p:txBody>
      </p:sp>
      <p:sp>
        <p:nvSpPr>
          <p:cNvPr id="74754" name="Text Box 2"/>
          <p:cNvSpPr txBox="1">
            <a:spLocks noChangeArrowheads="1"/>
          </p:cNvSpPr>
          <p:nvPr/>
        </p:nvSpPr>
        <p:spPr bwMode="auto">
          <a:xfrm>
            <a:off x="415637" y="1599646"/>
            <a:ext cx="8312727" cy="45860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42900" indent="-241300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143000" indent="-48418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603615" indent="-512504">
              <a:spcBef>
                <a:spcPts val="718"/>
              </a:spcBef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Seen -- Java </a:t>
            </a:r>
            <a:r>
              <a:rPr lang="en-US" sz="3200" dirty="0">
                <a:solidFill>
                  <a:srgbClr val="000000"/>
                </a:solidFill>
              </a:rPr>
              <a:t>calling JavaScript methods</a:t>
            </a:r>
          </a:p>
          <a:p>
            <a:pPr marL="1000807" lvl="2" indent="-410003">
              <a:spcBef>
                <a:spcPts val="628"/>
              </a:spcBef>
              <a:buFont typeface="Arial"/>
              <a:buChar char="•"/>
            </a:pPr>
            <a:r>
              <a:rPr lang="en-US" sz="2500" dirty="0" err="1">
                <a:solidFill>
                  <a:srgbClr val="000000"/>
                </a:solidFill>
              </a:rPr>
              <a:t>WebView's</a:t>
            </a:r>
            <a:r>
              <a:rPr lang="en-US" sz="2500" dirty="0">
                <a:solidFill>
                  <a:srgbClr val="000000"/>
                </a:solidFill>
              </a:rPr>
              <a:t> </a:t>
            </a:r>
            <a:r>
              <a:rPr lang="en-US" sz="2500" i="1" dirty="0" err="1">
                <a:solidFill>
                  <a:srgbClr val="000000"/>
                </a:solidFill>
              </a:rPr>
              <a:t>evaluateJavascript</a:t>
            </a:r>
            <a:r>
              <a:rPr lang="en-US" sz="2500" i="1" dirty="0">
                <a:solidFill>
                  <a:srgbClr val="000000"/>
                </a:solidFill>
              </a:rPr>
              <a:t>()</a:t>
            </a:r>
            <a:r>
              <a:rPr lang="en-US" sz="2500" dirty="0">
                <a:solidFill>
                  <a:srgbClr val="000000"/>
                </a:solidFill>
              </a:rPr>
              <a:t> method allows a Java callback that will be invoked asynchronously with result of the JavaScript execution</a:t>
            </a:r>
          </a:p>
          <a:p>
            <a:pPr marL="603615" indent="-512504">
              <a:spcBef>
                <a:spcPts val="718"/>
              </a:spcBef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</a:rPr>
              <a:t>Now -- JavaScript </a:t>
            </a:r>
            <a:r>
              <a:rPr lang="en-US" sz="3200" dirty="0">
                <a:solidFill>
                  <a:srgbClr val="000000"/>
                </a:solidFill>
              </a:rPr>
              <a:t>calling Java code</a:t>
            </a:r>
          </a:p>
          <a:p>
            <a:pPr lvl="1">
              <a:spcBef>
                <a:spcPts val="628"/>
              </a:spcBef>
              <a:buSzPct val="45000"/>
              <a:buFont typeface="Wingdings" charset="0"/>
              <a:buChar char=""/>
            </a:pPr>
            <a:r>
              <a:rPr lang="en-US" sz="2500" dirty="0">
                <a:solidFill>
                  <a:srgbClr val="000000"/>
                </a:solidFill>
              </a:rPr>
              <a:t>How to ensure proper return back to JavaScript</a:t>
            </a:r>
          </a:p>
          <a:p>
            <a:pPr marL="1410810" lvl="3" indent="-410003">
              <a:spcBef>
                <a:spcPts val="628"/>
              </a:spcBef>
              <a:buFont typeface="Arial"/>
              <a:buChar char="•"/>
            </a:pPr>
            <a:r>
              <a:rPr lang="en-US" sz="2500" dirty="0">
                <a:solidFill>
                  <a:srgbClr val="000000"/>
                </a:solidFill>
              </a:rPr>
              <a:t>Returning the result</a:t>
            </a:r>
          </a:p>
          <a:p>
            <a:pPr marL="1410810" lvl="3" indent="-410003">
              <a:spcBef>
                <a:spcPts val="628"/>
              </a:spcBef>
              <a:buFont typeface="Arial"/>
              <a:buChar char="•"/>
            </a:pPr>
            <a:r>
              <a:rPr lang="en-US" sz="2500" dirty="0">
                <a:solidFill>
                  <a:srgbClr val="000000"/>
                </a:solidFill>
              </a:rPr>
              <a:t>Any error handling</a:t>
            </a:r>
          </a:p>
          <a:p>
            <a:pPr marL="1000807" lvl="2" indent="-410003">
              <a:spcBef>
                <a:spcPts val="628"/>
              </a:spcBef>
              <a:buFont typeface="Arial"/>
              <a:buChar char="•"/>
            </a:pPr>
            <a:r>
              <a:rPr lang="en-US" sz="2500" dirty="0">
                <a:solidFill>
                  <a:srgbClr val="000000"/>
                </a:solidFill>
              </a:rPr>
              <a:t>One way: </a:t>
            </a:r>
            <a:r>
              <a:rPr lang="en-US" sz="2500" dirty="0" err="1">
                <a:solidFill>
                  <a:srgbClr val="000000"/>
                </a:solidFill>
              </a:rPr>
              <a:t>jQuery’s</a:t>
            </a:r>
            <a:r>
              <a:rPr lang="en-US" sz="2500" dirty="0">
                <a:solidFill>
                  <a:srgbClr val="000000"/>
                </a:solidFill>
              </a:rPr>
              <a:t> </a:t>
            </a:r>
            <a:r>
              <a:rPr lang="en-US" sz="2900" i="1" dirty="0">
                <a:solidFill>
                  <a:srgbClr val="000000"/>
                </a:solidFill>
              </a:rPr>
              <a:t>Deferred</a:t>
            </a:r>
            <a:r>
              <a:rPr lang="en-US" sz="2900" dirty="0">
                <a:solidFill>
                  <a:srgbClr val="000000"/>
                </a:solidFill>
              </a:rPr>
              <a:t> object framework</a:t>
            </a:r>
          </a:p>
          <a:p>
            <a:pPr marL="1000807" lvl="2" indent="-410003">
              <a:spcBef>
                <a:spcPts val="628"/>
              </a:spcBef>
              <a:buFont typeface="Arial"/>
              <a:buChar char="•"/>
            </a:pPr>
            <a:endParaRPr lang="en-US" sz="2500" dirty="0">
              <a:solidFill>
                <a:srgbClr val="000000"/>
              </a:solidFill>
            </a:endParaRPr>
          </a:p>
          <a:p>
            <a:pPr>
              <a:spcBef>
                <a:spcPts val="718"/>
              </a:spcBef>
            </a:pPr>
            <a:endParaRPr lang="en-US" sz="29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20767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Deferred</a:t>
            </a:r>
            <a:r>
              <a:rPr lang="en-US" dirty="0"/>
              <a:t> Object in </a:t>
            </a:r>
            <a:r>
              <a:rPr lang="en-US" dirty="0" err="1" smtClean="0"/>
              <a:t>jQuery</a:t>
            </a:r>
            <a:r>
              <a:rPr lang="en-US" dirty="0" smtClean="0"/>
              <a:t> …2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93972" y="1600206"/>
            <a:ext cx="8489912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Create a Deferred object</a:t>
            </a:r>
          </a:p>
          <a:p>
            <a:pPr marL="869950" lvl="1" indent="-528638">
              <a:buFont typeface="Arial"/>
              <a:buChar char="•"/>
            </a:pPr>
            <a:r>
              <a:rPr lang="en-US" sz="2500" dirty="0" err="1"/>
              <a:t>var</a:t>
            </a:r>
            <a:r>
              <a:rPr lang="en-US" sz="2500" dirty="0"/>
              <a:t> deferred = $.Deferred();</a:t>
            </a:r>
          </a:p>
          <a:p>
            <a:pPr marL="0" indent="0">
              <a:buNone/>
            </a:pPr>
            <a:r>
              <a:rPr lang="en-US" dirty="0" smtClean="0"/>
              <a:t>Return a Deferred object’s Promise object</a:t>
            </a:r>
          </a:p>
          <a:p>
            <a:pPr marL="869950" lvl="1" indent="-528638">
              <a:buFont typeface="Arial"/>
              <a:buChar char="•"/>
            </a:pPr>
            <a:r>
              <a:rPr lang="en-US" sz="2500" dirty="0"/>
              <a:t>return </a:t>
            </a:r>
            <a:r>
              <a:rPr lang="en-US" sz="2500" dirty="0" err="1"/>
              <a:t>deferred.promise</a:t>
            </a:r>
            <a:r>
              <a:rPr lang="en-US" sz="2500" dirty="0"/>
              <a:t>();</a:t>
            </a:r>
          </a:p>
          <a:p>
            <a:pPr marL="0" indent="0">
              <a:buNone/>
            </a:pPr>
            <a:r>
              <a:rPr lang="en-US" dirty="0" smtClean="0"/>
              <a:t>Use returned Promise object to register callbacks:</a:t>
            </a:r>
          </a:p>
          <a:p>
            <a:pPr marL="858838" indent="-517525"/>
            <a:r>
              <a:rPr lang="en-US" sz="2500" i="1" dirty="0" smtClean="0"/>
              <a:t>done</a:t>
            </a:r>
            <a:endParaRPr lang="en-US" sz="2500" dirty="0" smtClean="0"/>
          </a:p>
          <a:p>
            <a:pPr marL="858838" indent="-517525"/>
            <a:r>
              <a:rPr lang="en-US" sz="2500" i="1" dirty="0" smtClean="0"/>
              <a:t>fail</a:t>
            </a:r>
          </a:p>
          <a:p>
            <a:pPr marL="341312" lvl="1" indent="0">
              <a:buNone/>
            </a:pPr>
            <a:r>
              <a:rPr lang="en-US" sz="2500" dirty="0" err="1"/>
              <a:t>deferred.</a:t>
            </a:r>
            <a:r>
              <a:rPr lang="en-US" sz="2500" i="1" dirty="0" err="1"/>
              <a:t>promise</a:t>
            </a:r>
            <a:r>
              <a:rPr lang="en-US" sz="2500" dirty="0"/>
              <a:t>(</a:t>
            </a:r>
            <a:r>
              <a:rPr lang="en-US" sz="2500" dirty="0" smtClean="0"/>
              <a:t>)</a:t>
            </a:r>
          </a:p>
          <a:p>
            <a:pPr marL="358753" lvl="1" indent="0">
              <a:buNone/>
            </a:pPr>
            <a:r>
              <a:rPr lang="en-US" sz="2500" dirty="0"/>
              <a:t>	 </a:t>
            </a:r>
            <a:r>
              <a:rPr lang="en-US" sz="2500" dirty="0" smtClean="0"/>
              <a:t>  .</a:t>
            </a:r>
            <a:r>
              <a:rPr lang="en-US" sz="2500" i="1" dirty="0" smtClean="0"/>
              <a:t>then</a:t>
            </a:r>
            <a:r>
              <a:rPr lang="en-US" sz="2500" dirty="0" smtClean="0"/>
              <a:t>(</a:t>
            </a:r>
            <a:r>
              <a:rPr lang="en-US" sz="2500" dirty="0" err="1" smtClean="0">
                <a:solidFill>
                  <a:srgbClr val="FF0000"/>
                </a:solidFill>
              </a:rPr>
              <a:t>myDoneCallback</a:t>
            </a:r>
            <a:r>
              <a:rPr lang="en-US" sz="2500" dirty="0"/>
              <a:t>, </a:t>
            </a:r>
            <a:r>
              <a:rPr lang="en-US" sz="2500" dirty="0" err="1" smtClean="0">
                <a:solidFill>
                  <a:srgbClr val="FF0000"/>
                </a:solidFill>
              </a:rPr>
              <a:t>myFailCallback</a:t>
            </a:r>
            <a:r>
              <a:rPr lang="en-US" sz="2500" dirty="0" smtClean="0"/>
              <a:t>)</a:t>
            </a:r>
            <a:r>
              <a:rPr lang="en-US" sz="2500" dirty="0"/>
              <a:t>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45781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Deferred</a:t>
            </a:r>
            <a:r>
              <a:rPr lang="en-US" dirty="0"/>
              <a:t> Object in </a:t>
            </a:r>
            <a:r>
              <a:rPr lang="en-US" dirty="0" err="1" smtClean="0"/>
              <a:t>jQuery</a:t>
            </a:r>
            <a:r>
              <a:rPr lang="en-US" dirty="0" smtClean="0"/>
              <a:t> …3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70453" y="1600206"/>
            <a:ext cx="8583985" cy="452596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At this point, deferred object is in </a:t>
            </a:r>
            <a:r>
              <a:rPr lang="en-US" i="1" dirty="0" smtClean="0"/>
              <a:t>pending</a:t>
            </a:r>
            <a:r>
              <a:rPr lang="en-US" dirty="0" smtClean="0"/>
              <a:t> state.</a:t>
            </a:r>
          </a:p>
          <a:p>
            <a:pPr marL="0" indent="0">
              <a:buNone/>
            </a:pPr>
            <a:r>
              <a:rPr lang="en-US" dirty="0" smtClean="0"/>
              <a:t>It transitions into </a:t>
            </a:r>
            <a:r>
              <a:rPr lang="en-US" i="1" dirty="0" smtClean="0"/>
              <a:t>resolved</a:t>
            </a:r>
            <a:r>
              <a:rPr lang="en-US" dirty="0" smtClean="0"/>
              <a:t> or </a:t>
            </a:r>
            <a:r>
              <a:rPr lang="en-US" i="1" dirty="0" smtClean="0"/>
              <a:t>rejected</a:t>
            </a:r>
            <a:r>
              <a:rPr lang="en-US" dirty="0" smtClean="0"/>
              <a:t> state with the corresponding calls:</a:t>
            </a:r>
          </a:p>
          <a:p>
            <a:pPr marL="768756" lvl="1" indent="-410003">
              <a:buFont typeface="Arial"/>
              <a:buChar char="•"/>
            </a:pPr>
            <a:r>
              <a:rPr lang="en-US" sz="2500" dirty="0" err="1"/>
              <a:t>deferred.</a:t>
            </a:r>
            <a:r>
              <a:rPr lang="en-US" sz="2500" i="1" dirty="0" err="1">
                <a:solidFill>
                  <a:srgbClr val="0000FF"/>
                </a:solidFill>
              </a:rPr>
              <a:t>resolve</a:t>
            </a:r>
            <a:r>
              <a:rPr lang="en-US" sz="2500" dirty="0"/>
              <a:t>(</a:t>
            </a:r>
            <a:r>
              <a:rPr lang="en-US" sz="2500" dirty="0" err="1"/>
              <a:t>arg</a:t>
            </a:r>
            <a:r>
              <a:rPr lang="en-US" sz="2500" dirty="0"/>
              <a:t>);  </a:t>
            </a:r>
            <a:r>
              <a:rPr lang="en-US" sz="2500" dirty="0" smtClean="0"/>
              <a:t> or   </a:t>
            </a:r>
            <a:r>
              <a:rPr lang="en-US" sz="2500" dirty="0" err="1" smtClean="0"/>
              <a:t>deferred.</a:t>
            </a:r>
            <a:r>
              <a:rPr lang="en-US" sz="2500" i="1" dirty="0" err="1" smtClean="0">
                <a:solidFill>
                  <a:srgbClr val="0000FF"/>
                </a:solidFill>
              </a:rPr>
              <a:t>reject</a:t>
            </a:r>
            <a:r>
              <a:rPr lang="en-US" sz="2500" dirty="0"/>
              <a:t>(</a:t>
            </a:r>
            <a:r>
              <a:rPr lang="en-US" sz="2500" dirty="0" err="1"/>
              <a:t>arg</a:t>
            </a:r>
            <a:r>
              <a:rPr lang="en-US" sz="2500" dirty="0" smtClean="0"/>
              <a:t>);</a:t>
            </a:r>
            <a:endParaRPr lang="en-US" sz="2500" dirty="0"/>
          </a:p>
          <a:p>
            <a:pPr marL="0" indent="0">
              <a:buNone/>
            </a:pPr>
            <a:r>
              <a:rPr lang="en-US" dirty="0" smtClean="0"/>
              <a:t>It then immediately executes any respective callbacks previously registered</a:t>
            </a:r>
          </a:p>
          <a:p>
            <a:pPr marL="766706" lvl="2" indent="-410003">
              <a:spcBef>
                <a:spcPts val="819"/>
              </a:spcBef>
            </a:pPr>
            <a:r>
              <a:rPr lang="en-US" sz="2500" dirty="0" err="1">
                <a:solidFill>
                  <a:srgbClr val="FF0000"/>
                </a:solidFill>
              </a:rPr>
              <a:t>myDoneCallback</a:t>
            </a:r>
            <a:r>
              <a:rPr lang="en-US" sz="2500" dirty="0"/>
              <a:t>(</a:t>
            </a:r>
            <a:r>
              <a:rPr lang="en-US" sz="2500" dirty="0" err="1"/>
              <a:t>arg</a:t>
            </a:r>
            <a:r>
              <a:rPr lang="en-US" sz="2500" dirty="0"/>
              <a:t>);  </a:t>
            </a:r>
            <a:r>
              <a:rPr lang="en-US" sz="2500" dirty="0" smtClean="0"/>
              <a:t> or   </a:t>
            </a:r>
            <a:r>
              <a:rPr lang="en-US" sz="2500" dirty="0" err="1">
                <a:solidFill>
                  <a:srgbClr val="FF0000"/>
                </a:solidFill>
              </a:rPr>
              <a:t>myFailCallback</a:t>
            </a:r>
            <a:r>
              <a:rPr lang="en-US" sz="2500" dirty="0"/>
              <a:t>(</a:t>
            </a:r>
            <a:r>
              <a:rPr lang="en-US" sz="2500" dirty="0" err="1"/>
              <a:t>arg</a:t>
            </a:r>
            <a:r>
              <a:rPr lang="en-US" sz="2500" dirty="0"/>
              <a:t>);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70144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Text Box 1"/>
          <p:cNvSpPr txBox="1">
            <a:spLocks noChangeArrowheads="1"/>
          </p:cNvSpPr>
          <p:nvPr/>
        </p:nvSpPr>
        <p:spPr bwMode="auto">
          <a:xfrm>
            <a:off x="456047" y="274544"/>
            <a:ext cx="8185727" cy="10981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000" dirty="0">
                <a:solidFill>
                  <a:srgbClr val="000000"/>
                </a:solidFill>
                <a:latin typeface="+mj-lt"/>
              </a:rPr>
              <a:t>Demo Hybrid Android App</a:t>
            </a:r>
          </a:p>
          <a:p>
            <a:pPr algn="ctr">
              <a:buClrTx/>
              <a:buFontTx/>
              <a:buNone/>
            </a:pPr>
            <a:r>
              <a:rPr lang="en-US" sz="3500" dirty="0">
                <a:solidFill>
                  <a:srgbClr val="000000"/>
                </a:solidFill>
                <a:latin typeface="+mj-lt"/>
                <a:ea typeface="ＭＳ Ｐゴシック"/>
              </a:rPr>
              <a:t>JavaScript-Java-JavaScript</a:t>
            </a:r>
            <a:endParaRPr lang="en-US" sz="3500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9218" name="Text Box 2"/>
          <p:cNvSpPr txBox="1">
            <a:spLocks noChangeArrowheads="1"/>
          </p:cNvSpPr>
          <p:nvPr/>
        </p:nvSpPr>
        <p:spPr bwMode="auto">
          <a:xfrm>
            <a:off x="456047" y="1599646"/>
            <a:ext cx="8185727" cy="44809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342900" indent="-273050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1143000" indent="-484188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marL="1493838" indent="-193675"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342900" algn="l"/>
                <a:tab pos="800100" algn="l"/>
                <a:tab pos="1257300" algn="l"/>
                <a:tab pos="1714500" algn="l"/>
                <a:tab pos="2171700" algn="l"/>
                <a:tab pos="2628900" algn="l"/>
                <a:tab pos="3086100" algn="l"/>
                <a:tab pos="3543300" algn="l"/>
                <a:tab pos="4000500" algn="l"/>
                <a:tab pos="4457700" algn="l"/>
                <a:tab pos="4914900" algn="l"/>
                <a:tab pos="5372100" algn="l"/>
                <a:tab pos="5829300" algn="l"/>
                <a:tab pos="6286500" algn="l"/>
                <a:tab pos="6743700" algn="l"/>
                <a:tab pos="7200900" algn="l"/>
                <a:tab pos="7658100" algn="l"/>
                <a:tab pos="8115300" algn="l"/>
                <a:tab pos="8572500" algn="l"/>
                <a:tab pos="9029700" algn="l"/>
                <a:tab pos="94869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>
              <a:spcBef>
                <a:spcPts val="819"/>
              </a:spcBef>
            </a:pPr>
            <a:r>
              <a:rPr lang="en-US" sz="3200" dirty="0">
                <a:solidFill>
                  <a:srgbClr val="000000"/>
                </a:solidFill>
              </a:rPr>
              <a:t>Demo </a:t>
            </a:r>
            <a:r>
              <a:rPr lang="en-US" sz="3200" i="1" dirty="0">
                <a:solidFill>
                  <a:srgbClr val="000000"/>
                </a:solidFill>
              </a:rPr>
              <a:t>round trip</a:t>
            </a:r>
            <a:r>
              <a:rPr lang="en-US" sz="3200" dirty="0">
                <a:solidFill>
                  <a:srgbClr val="000000"/>
                </a:solidFill>
              </a:rPr>
              <a:t> calls</a:t>
            </a:r>
          </a:p>
          <a:p>
            <a:pPr>
              <a:spcBef>
                <a:spcPts val="707"/>
              </a:spcBef>
              <a:buSzPct val="45000"/>
              <a:buFont typeface="Wingdings" charset="0"/>
              <a:buChar char=""/>
            </a:pPr>
            <a:r>
              <a:rPr lang="en-US" sz="2900" dirty="0">
                <a:solidFill>
                  <a:srgbClr val="000000"/>
                </a:solidFill>
              </a:rPr>
              <a:t>JavaScript calls Android native Java code </a:t>
            </a:r>
          </a:p>
          <a:p>
            <a:pPr lvl="1">
              <a:spcBef>
                <a:spcPts val="606"/>
              </a:spcBef>
              <a:buSzPct val="45000"/>
              <a:buFont typeface="Wingdings" charset="0"/>
              <a:buChar char=""/>
            </a:pPr>
            <a:r>
              <a:rPr lang="en-US" sz="2500" dirty="0">
                <a:solidFill>
                  <a:srgbClr val="000000"/>
                </a:solidFill>
              </a:rPr>
              <a:t>From web app menu item, get all contacts in Android address book with native Java code, then back in web app use JavaScript to display newly fetched contacts</a:t>
            </a:r>
          </a:p>
        </p:txBody>
      </p:sp>
    </p:spTree>
    <p:extLst>
      <p:ext uri="{BB962C8B-B14F-4D97-AF65-F5344CB8AC3E}">
        <p14:creationId xmlns:p14="http://schemas.microsoft.com/office/powerpoint/2010/main" val="118202181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274544"/>
            <a:ext cx="8135216" cy="1049151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291" algn="l"/>
                <a:tab pos="820583" algn="l"/>
                <a:tab pos="1230874" algn="l"/>
                <a:tab pos="1641165" algn="l"/>
                <a:tab pos="2051456" algn="l"/>
                <a:tab pos="2461748" algn="l"/>
                <a:tab pos="2872039" algn="l"/>
                <a:tab pos="3282330" algn="l"/>
                <a:tab pos="3692622" algn="l"/>
                <a:tab pos="4102913" algn="l"/>
                <a:tab pos="4513204" algn="l"/>
                <a:tab pos="4923495" algn="l"/>
                <a:tab pos="5333787" algn="l"/>
                <a:tab pos="5744078" algn="l"/>
                <a:tab pos="6154369" algn="l"/>
                <a:tab pos="6564660" algn="l"/>
                <a:tab pos="6974952" algn="l"/>
                <a:tab pos="7385243" algn="l"/>
                <a:tab pos="7795534" algn="l"/>
                <a:tab pos="8205826" algn="l"/>
              </a:tabLst>
            </a:pPr>
            <a:r>
              <a:rPr lang="en-US" dirty="0" smtClean="0"/>
              <a:t>Demo Hybrid Android App</a:t>
            </a:r>
            <a:br>
              <a:rPr lang="en-US" dirty="0" smtClean="0"/>
            </a:br>
            <a:r>
              <a:rPr lang="en-US" sz="3900" dirty="0"/>
              <a:t>JavaScript-Java-JavaScript ...2a</a:t>
            </a:r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82213" y="1599640"/>
            <a:ext cx="8607502" cy="4989419"/>
          </a:xfrm>
          <a:ln/>
        </p:spPr>
        <p:txBody>
          <a:bodyPr>
            <a:noAutofit/>
          </a:bodyPr>
          <a:lstStyle/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2000" dirty="0" smtClean="0">
                <a:latin typeface="Arial"/>
                <a:cs typeface="Arial"/>
              </a:rPr>
              <a:t>[Recap] </a:t>
            </a:r>
            <a:r>
              <a:rPr lang="en-US" sz="2400" dirty="0" err="1" smtClean="0">
                <a:latin typeface="Arial"/>
                <a:cs typeface="Arial"/>
              </a:rPr>
              <a:t>contactPage.html</a:t>
            </a:r>
            <a:endParaRPr lang="en-US" sz="2400" dirty="0">
              <a:latin typeface="Arial"/>
              <a:cs typeface="Arial"/>
            </a:endParaRP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latin typeface="Monaco"/>
                <a:cs typeface="Monaco"/>
              </a:rPr>
              <a:t>  &lt;!-- Menu. --&gt;</a:t>
            </a: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latin typeface="Monaco"/>
                <a:cs typeface="Monaco"/>
              </a:rPr>
              <a:t>  ... &lt;li&gt;</a:t>
            </a: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latin typeface="Monaco"/>
                <a:cs typeface="Monaco"/>
              </a:rPr>
              <a:t>        </a:t>
            </a:r>
            <a:r>
              <a:rPr lang="en-US" sz="1400" dirty="0">
                <a:latin typeface="Monaco"/>
                <a:cs typeface="Monaco"/>
              </a:rPr>
              <a:t>&lt;a </a:t>
            </a:r>
            <a:r>
              <a:rPr lang="en-US" sz="1400" dirty="0" err="1">
                <a:latin typeface="Monaco"/>
                <a:cs typeface="Monaco"/>
              </a:rPr>
              <a:t>href</a:t>
            </a:r>
            <a:r>
              <a:rPr lang="en-US" sz="1400" dirty="0">
                <a:latin typeface="Monaco"/>
                <a:cs typeface="Monaco"/>
              </a:rPr>
              <a:t>="</a:t>
            </a:r>
            <a:r>
              <a:rPr lang="en-US" sz="1400" dirty="0" err="1">
                <a:solidFill>
                  <a:srgbClr val="FF0000"/>
                </a:solidFill>
                <a:latin typeface="Monaco"/>
                <a:cs typeface="Monaco"/>
              </a:rPr>
              <a:t>javascript:doFetchContacts</a:t>
            </a:r>
            <a:r>
              <a:rPr lang="en-US" sz="1400" dirty="0">
                <a:solidFill>
                  <a:srgbClr val="FF0000"/>
                </a:solidFill>
                <a:latin typeface="Monaco"/>
                <a:cs typeface="Monaco"/>
              </a:rPr>
              <a:t>('contact');</a:t>
            </a:r>
            <a:r>
              <a:rPr lang="en-US" sz="1400" dirty="0">
                <a:latin typeface="Monaco"/>
                <a:cs typeface="Monaco"/>
              </a:rPr>
              <a:t>"&gt;Fetch Contacts&lt;/a&gt;</a:t>
            </a: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latin typeface="Monaco"/>
                <a:cs typeface="Monaco"/>
              </a:rPr>
              <a:t>      &lt;/li</a:t>
            </a:r>
            <a:r>
              <a:rPr lang="en-US" sz="1600" dirty="0" smtClean="0">
                <a:latin typeface="Monaco"/>
                <a:cs typeface="Monaco"/>
              </a:rPr>
              <a:t>&gt; ...</a:t>
            </a:r>
            <a:endParaRPr lang="en-US" sz="1600" dirty="0">
              <a:latin typeface="Monaco"/>
              <a:cs typeface="Monaco"/>
            </a:endParaRP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endParaRPr lang="en-US" sz="1200" dirty="0">
              <a:latin typeface="Monaco"/>
              <a:cs typeface="Monaco"/>
            </a:endParaRP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2000" dirty="0" smtClean="0">
                <a:latin typeface="Arial"/>
                <a:cs typeface="Arial"/>
              </a:rPr>
              <a:t>[Recap] </a:t>
            </a:r>
            <a:r>
              <a:rPr lang="en-US" sz="2400" dirty="0" err="1" smtClean="0">
                <a:latin typeface="Arial"/>
                <a:cs typeface="Arial"/>
              </a:rPr>
              <a:t>main.js</a:t>
            </a:r>
            <a:endParaRPr lang="en-US" sz="2400" dirty="0">
              <a:latin typeface="Arial"/>
              <a:cs typeface="Arial"/>
            </a:endParaRP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latin typeface="Monaco"/>
                <a:cs typeface="Monaco"/>
              </a:rPr>
              <a:t>function </a:t>
            </a:r>
            <a:r>
              <a:rPr lang="en-US" sz="1600" dirty="0" err="1">
                <a:solidFill>
                  <a:srgbClr val="FF0000"/>
                </a:solidFill>
                <a:latin typeface="Monaco"/>
                <a:cs typeface="Monaco"/>
              </a:rPr>
              <a:t>doFetchContacts</a:t>
            </a:r>
            <a:r>
              <a:rPr lang="en-US" sz="1600" dirty="0">
                <a:solidFill>
                  <a:srgbClr val="FF0000"/>
                </a:solidFill>
                <a:latin typeface="Monaco"/>
                <a:cs typeface="Monaco"/>
              </a:rPr>
              <a:t>(</a:t>
            </a:r>
            <a:r>
              <a:rPr lang="en-US" sz="1600" dirty="0" err="1">
                <a:solidFill>
                  <a:srgbClr val="FF0000"/>
                </a:solidFill>
                <a:latin typeface="Monaco"/>
                <a:cs typeface="Monaco"/>
              </a:rPr>
              <a:t>inType</a:t>
            </a:r>
            <a:r>
              <a:rPr lang="en-US" sz="1600" dirty="0">
                <a:solidFill>
                  <a:srgbClr val="FF0000"/>
                </a:solidFill>
                <a:latin typeface="Monaco"/>
                <a:cs typeface="Monaco"/>
              </a:rPr>
              <a:t>) </a:t>
            </a:r>
            <a:r>
              <a:rPr lang="en-US" sz="1600" dirty="0">
                <a:latin typeface="Monaco"/>
                <a:cs typeface="Monaco"/>
              </a:rPr>
              <a:t>{</a:t>
            </a: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latin typeface="Monaco"/>
                <a:cs typeface="Monaco"/>
              </a:rPr>
              <a:t>  </a:t>
            </a:r>
            <a:r>
              <a:rPr lang="en-US" sz="1600" dirty="0" err="1">
                <a:solidFill>
                  <a:srgbClr val="FF0000"/>
                </a:solidFill>
                <a:latin typeface="Monaco"/>
                <a:cs typeface="Monaco"/>
              </a:rPr>
              <a:t>fetchContacts</a:t>
            </a:r>
            <a:r>
              <a:rPr lang="en-US" sz="1600" dirty="0">
                <a:solidFill>
                  <a:srgbClr val="FF0000"/>
                </a:solidFill>
                <a:latin typeface="Monaco"/>
                <a:cs typeface="Monaco"/>
              </a:rPr>
              <a:t>(</a:t>
            </a:r>
            <a:r>
              <a:rPr lang="en-US" sz="1600" dirty="0" smtClean="0">
                <a:solidFill>
                  <a:srgbClr val="FF0000"/>
                </a:solidFill>
                <a:latin typeface="Monaco"/>
                <a:cs typeface="Monaco"/>
              </a:rPr>
              <a:t>)</a:t>
            </a: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solidFill>
                  <a:srgbClr val="FF0000"/>
                </a:solidFill>
                <a:latin typeface="Monaco"/>
                <a:cs typeface="Monaco"/>
              </a:rPr>
              <a:t> </a:t>
            </a:r>
            <a:r>
              <a:rPr lang="en-US" sz="1600" dirty="0" smtClean="0">
                <a:solidFill>
                  <a:srgbClr val="FF0000"/>
                </a:solidFill>
                <a:latin typeface="Monaco"/>
                <a:cs typeface="Monaco"/>
              </a:rPr>
              <a:t>   </a:t>
            </a:r>
            <a:r>
              <a:rPr lang="en-US" sz="1600" dirty="0" smtClean="0">
                <a:latin typeface="Monaco"/>
                <a:cs typeface="Monaco"/>
              </a:rPr>
              <a:t>.then(</a:t>
            </a:r>
            <a:r>
              <a:rPr lang="en-US" sz="1600" i="1" dirty="0" err="1" smtClean="0">
                <a:latin typeface="Monaco"/>
                <a:cs typeface="Monaco"/>
              </a:rPr>
              <a:t>done</a:t>
            </a:r>
            <a:r>
              <a:rPr lang="en-US" sz="1600" dirty="0" err="1" smtClean="0">
                <a:latin typeface="Monaco"/>
                <a:cs typeface="Monaco"/>
              </a:rPr>
              <a:t>callback</a:t>
            </a:r>
            <a:r>
              <a:rPr lang="en-US" sz="1600" i="1" dirty="0" smtClean="0">
                <a:latin typeface="Monaco"/>
                <a:cs typeface="Monaco"/>
              </a:rPr>
              <a:t>,</a:t>
            </a:r>
            <a:r>
              <a:rPr lang="en-US" sz="1600" dirty="0" smtClean="0">
                <a:latin typeface="Monaco"/>
                <a:cs typeface="Monaco"/>
              </a:rPr>
              <a:t> </a:t>
            </a:r>
            <a:r>
              <a:rPr lang="en-US" sz="1600" i="1" dirty="0" err="1" smtClean="0">
                <a:latin typeface="Monaco"/>
                <a:cs typeface="Monaco"/>
              </a:rPr>
              <a:t>failc</a:t>
            </a:r>
            <a:r>
              <a:rPr lang="en-US" sz="1600" dirty="0" err="1" smtClean="0">
                <a:latin typeface="Monaco"/>
                <a:cs typeface="Monaco"/>
              </a:rPr>
              <a:t>allback</a:t>
            </a:r>
            <a:r>
              <a:rPr lang="en-US" sz="1600" dirty="0" smtClean="0">
                <a:latin typeface="Monaco"/>
                <a:cs typeface="Monaco"/>
              </a:rPr>
              <a:t>);</a:t>
            </a:r>
            <a:endParaRPr lang="en-US" sz="1600" dirty="0">
              <a:latin typeface="Monaco"/>
              <a:cs typeface="Monaco"/>
            </a:endParaRP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latin typeface="Monaco"/>
                <a:cs typeface="Monaco"/>
              </a:rPr>
              <a:t>}</a:t>
            </a: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 smtClean="0">
                <a:latin typeface="Monaco"/>
                <a:cs typeface="Monaco"/>
              </a:rPr>
              <a:t>function </a:t>
            </a:r>
            <a:r>
              <a:rPr lang="en-US" sz="1600" dirty="0" err="1">
                <a:solidFill>
                  <a:srgbClr val="FF0000"/>
                </a:solidFill>
                <a:latin typeface="Monaco"/>
                <a:cs typeface="Monaco"/>
              </a:rPr>
              <a:t>fetchContacts</a:t>
            </a:r>
            <a:r>
              <a:rPr lang="en-US" sz="1600" dirty="0">
                <a:latin typeface="Monaco"/>
                <a:cs typeface="Monaco"/>
              </a:rPr>
              <a:t>() { </a:t>
            </a:r>
            <a:endParaRPr lang="en-US" sz="1600" dirty="0" smtClean="0">
              <a:solidFill>
                <a:srgbClr val="008000"/>
              </a:solidFill>
              <a:latin typeface="Monaco"/>
              <a:cs typeface="Monaco"/>
            </a:endParaRP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600" dirty="0" smtClean="0">
                <a:solidFill>
                  <a:srgbClr val="008000"/>
                </a:solidFill>
                <a:latin typeface="Monaco"/>
                <a:cs typeface="Monaco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... code to get a </a:t>
            </a:r>
            <a:r>
              <a:rPr lang="en-US" sz="1600" dirty="0" smtClean="0">
                <a:solidFill>
                  <a:srgbClr val="008000"/>
                </a:solidFill>
                <a:latin typeface="Monaco"/>
                <a:cs typeface="Monaco"/>
              </a:rPr>
              <a:t>Deferred object </a:t>
            </a: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...</a:t>
            </a:r>
            <a:endParaRPr lang="en-US" sz="1600" dirty="0">
              <a:solidFill>
                <a:srgbClr val="008000"/>
              </a:solidFill>
              <a:latin typeface="Monaco"/>
              <a:cs typeface="Monaco"/>
            </a:endParaRP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latin typeface="Monaco"/>
                <a:cs typeface="Monaco"/>
              </a:rPr>
              <a:t>  </a:t>
            </a:r>
            <a:r>
              <a:rPr lang="en-US" sz="1600" dirty="0" err="1">
                <a:latin typeface="Monaco"/>
                <a:cs typeface="Monaco"/>
              </a:rPr>
              <a:t>MyAndroid.fetchContacts</a:t>
            </a:r>
            <a:r>
              <a:rPr lang="en-US" sz="1600" dirty="0">
                <a:latin typeface="Monaco"/>
                <a:cs typeface="Monaco"/>
              </a:rPr>
              <a:t>(</a:t>
            </a:r>
            <a:r>
              <a:rPr lang="en-US" sz="1600" dirty="0" err="1">
                <a:solidFill>
                  <a:srgbClr val="FF0000"/>
                </a:solidFill>
                <a:latin typeface="Monaco"/>
                <a:cs typeface="Monaco"/>
              </a:rPr>
              <a:t>currentHandleId</a:t>
            </a:r>
            <a:r>
              <a:rPr lang="en-US" sz="1600" dirty="0">
                <a:latin typeface="Monaco"/>
                <a:cs typeface="Monaco"/>
              </a:rPr>
              <a:t>)</a:t>
            </a:r>
            <a:r>
              <a:rPr lang="en-US" sz="1600" dirty="0" smtClean="0">
                <a:latin typeface="Monaco"/>
                <a:cs typeface="Monaco"/>
              </a:rPr>
              <a:t>;</a:t>
            </a:r>
          </a:p>
          <a:p>
            <a:pPr marL="547688" indent="-534988"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latin typeface="Monaco"/>
                <a:cs typeface="Monaco"/>
              </a:rPr>
              <a:t> </a:t>
            </a:r>
            <a:r>
              <a:rPr lang="en-US" sz="1600" dirty="0" smtClean="0">
                <a:latin typeface="Monaco"/>
                <a:cs typeface="Monaco"/>
              </a:rPr>
              <a:t> </a:t>
            </a: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... code to return </a:t>
            </a:r>
            <a:r>
              <a:rPr lang="en-US" sz="1600" dirty="0" smtClean="0">
                <a:solidFill>
                  <a:srgbClr val="008000"/>
                </a:solidFill>
                <a:latin typeface="Monaco"/>
                <a:cs typeface="Monaco"/>
              </a:rPr>
              <a:t>the </a:t>
            </a: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Deferred object’s Promise object ..</a:t>
            </a:r>
            <a:r>
              <a:rPr lang="en-US" sz="1600" dirty="0" smtClean="0">
                <a:solidFill>
                  <a:srgbClr val="008000"/>
                </a:solidFill>
                <a:latin typeface="Monaco"/>
                <a:cs typeface="Monaco"/>
              </a:rPr>
              <a:t>. </a:t>
            </a:r>
            <a:endParaRPr lang="en-US" sz="1600" dirty="0">
              <a:latin typeface="Monaco"/>
              <a:cs typeface="Monaco"/>
            </a:endParaRP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r>
              <a:rPr lang="en-US" sz="1600" dirty="0">
                <a:latin typeface="Monaco"/>
                <a:cs typeface="Monaco"/>
              </a:rPr>
              <a:t>}</a:t>
            </a:r>
            <a:endParaRPr lang="en-US" sz="1600" dirty="0" smtClean="0">
              <a:solidFill>
                <a:srgbClr val="008000"/>
              </a:solidFill>
              <a:latin typeface="Monaco"/>
              <a:cs typeface="Monaco"/>
            </a:endParaRPr>
          </a:p>
          <a:p>
            <a:pPr marL="547688" indent="-534988">
              <a:buClrTx/>
              <a:buFontTx/>
              <a:buNone/>
              <a:tabLst>
                <a:tab pos="547688" algn="l"/>
                <a:tab pos="660400" algn="l"/>
                <a:tab pos="1117600" algn="l"/>
                <a:tab pos="1574800" algn="l"/>
                <a:tab pos="2032000" algn="l"/>
                <a:tab pos="2489200" algn="l"/>
                <a:tab pos="2946400" algn="l"/>
                <a:tab pos="3403600" algn="l"/>
                <a:tab pos="3860800" algn="l"/>
                <a:tab pos="4318000" algn="l"/>
                <a:tab pos="4775200" algn="l"/>
                <a:tab pos="5232400" algn="l"/>
                <a:tab pos="5689600" algn="l"/>
                <a:tab pos="6146800" algn="l"/>
                <a:tab pos="6604000" algn="l"/>
                <a:tab pos="7061200" algn="l"/>
                <a:tab pos="7518400" algn="l"/>
                <a:tab pos="7975600" algn="l"/>
                <a:tab pos="8432800" algn="l"/>
                <a:tab pos="8890000" algn="l"/>
                <a:tab pos="9347200" algn="l"/>
              </a:tabLst>
            </a:pPr>
            <a:endParaRPr lang="en-US" sz="2400" dirty="0" smtClean="0">
              <a:latin typeface="Arial"/>
              <a:cs typeface="Arial"/>
            </a:endParaRPr>
          </a:p>
          <a:p>
            <a:pPr marL="491495" indent="-480098">
              <a:lnSpc>
                <a:spcPct val="110000"/>
              </a:lnSpc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endParaRPr lang="en-US" sz="1400" dirty="0">
              <a:latin typeface="Monaco" charset="0"/>
              <a:cs typeface="Monaco" charset="0"/>
            </a:endParaRPr>
          </a:p>
          <a:p>
            <a:pPr marL="491495" indent="-480098">
              <a:lnSpc>
                <a:spcPct val="110000"/>
              </a:lnSpc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endParaRPr lang="en-US" sz="2500" dirty="0"/>
          </a:p>
          <a:p>
            <a:pPr marL="491495" indent="-480098">
              <a:lnSpc>
                <a:spcPct val="110000"/>
              </a:lnSpc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1756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 Hybrid Android App</a:t>
            </a:r>
            <a:br>
              <a:rPr lang="en-US" dirty="0" smtClean="0"/>
            </a:br>
            <a:r>
              <a:rPr lang="en-US" sz="3900" dirty="0"/>
              <a:t>JavaScript-Java-JavaScript …2b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2864" indent="-512864"/>
            <a:r>
              <a:rPr lang="en-US" dirty="0" smtClean="0"/>
              <a:t>In the JavaScript </a:t>
            </a:r>
            <a:r>
              <a:rPr lang="en-US" i="1" dirty="0" err="1" smtClean="0"/>
              <a:t>fetchContacts</a:t>
            </a:r>
            <a:r>
              <a:rPr lang="en-US" dirty="0" smtClean="0"/>
              <a:t>() </a:t>
            </a:r>
            <a:r>
              <a:rPr lang="en-US" dirty="0"/>
              <a:t>function that </a:t>
            </a:r>
            <a:r>
              <a:rPr lang="en-US" dirty="0" smtClean="0"/>
              <a:t>calls the Android code</a:t>
            </a:r>
          </a:p>
          <a:p>
            <a:pPr marL="871869" lvl="1" indent="-512864">
              <a:buFont typeface="Arial"/>
              <a:buChar char="•"/>
            </a:pPr>
            <a:r>
              <a:rPr lang="en-US" dirty="0"/>
              <a:t>R</a:t>
            </a:r>
            <a:r>
              <a:rPr lang="en-US" dirty="0" smtClean="0"/>
              <a:t>eturn a Deferred object’s Promise object with which to register the </a:t>
            </a:r>
            <a:r>
              <a:rPr lang="en-US" i="1" dirty="0" smtClean="0"/>
              <a:t>done</a:t>
            </a:r>
            <a:r>
              <a:rPr lang="en-US" dirty="0" smtClean="0"/>
              <a:t> and </a:t>
            </a:r>
            <a:r>
              <a:rPr lang="en-US" i="1" dirty="0" smtClean="0"/>
              <a:t>fail</a:t>
            </a:r>
            <a:r>
              <a:rPr lang="en-US" dirty="0" smtClean="0"/>
              <a:t> callback </a:t>
            </a:r>
            <a:r>
              <a:rPr lang="en-US" dirty="0" smtClean="0"/>
              <a:t>functions</a:t>
            </a:r>
          </a:p>
          <a:p>
            <a:pPr marL="871869" lvl="1" indent="-512864">
              <a:buFont typeface="Arial"/>
              <a:buChar char="•"/>
            </a:pPr>
            <a:r>
              <a:rPr lang="en-US" dirty="0" smtClean="0"/>
              <a:t>But, how do we get back the Deferred object later – why is it needed later…?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7810747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 Hybrid Android App</a:t>
            </a:r>
            <a:br>
              <a:rPr lang="en-US" dirty="0" smtClean="0"/>
            </a:br>
            <a:r>
              <a:rPr lang="en-US" sz="3900" dirty="0"/>
              <a:t>JavaScript-Java-JavaScript …2c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2864" indent="-512864"/>
            <a:r>
              <a:rPr lang="en-US" dirty="0" smtClean="0"/>
              <a:t>After the Android code does its Java task</a:t>
            </a:r>
          </a:p>
          <a:p>
            <a:pPr marL="871869" lvl="1" indent="-512864">
              <a:buFont typeface="Arial"/>
              <a:buChar char="•"/>
            </a:pPr>
            <a:r>
              <a:rPr lang="en-US" dirty="0" smtClean="0"/>
              <a:t>Need to execute in</a:t>
            </a:r>
            <a:r>
              <a:rPr lang="en-US" i="1" dirty="0" smtClean="0"/>
              <a:t> JavaScript </a:t>
            </a:r>
            <a:r>
              <a:rPr lang="en-US" dirty="0" smtClean="0"/>
              <a:t>code the </a:t>
            </a:r>
            <a:r>
              <a:rPr lang="en-US" i="1" dirty="0" smtClean="0"/>
              <a:t>done</a:t>
            </a:r>
            <a:r>
              <a:rPr lang="en-US" dirty="0" smtClean="0"/>
              <a:t> callback if Java task is successfully done, or the </a:t>
            </a:r>
            <a:r>
              <a:rPr lang="en-US" i="1" dirty="0" smtClean="0"/>
              <a:t>fail</a:t>
            </a:r>
            <a:r>
              <a:rPr lang="en-US" dirty="0" smtClean="0"/>
              <a:t> callback if Java task fails</a:t>
            </a:r>
          </a:p>
          <a:p>
            <a:pPr marL="871869" lvl="1" indent="-512864">
              <a:buFont typeface="Arial"/>
              <a:buChar char="•"/>
            </a:pPr>
            <a:r>
              <a:rPr lang="en-US" dirty="0"/>
              <a:t>Can use a </a:t>
            </a:r>
            <a:r>
              <a:rPr lang="en-US" dirty="0" smtClean="0"/>
              <a:t>‘</a:t>
            </a:r>
            <a:r>
              <a:rPr lang="en-US" dirty="0"/>
              <a:t>handle id’ to access the </a:t>
            </a:r>
            <a:r>
              <a:rPr lang="en-US" dirty="0" smtClean="0"/>
              <a:t>needed (</a:t>
            </a:r>
            <a:r>
              <a:rPr lang="en-US" dirty="0" err="1" smtClean="0"/>
              <a:t>JQuery</a:t>
            </a:r>
            <a:r>
              <a:rPr lang="en-US" dirty="0" smtClean="0"/>
              <a:t>) Deferred object that has registered the callbacks</a:t>
            </a:r>
            <a:endParaRPr lang="en-US" dirty="0"/>
          </a:p>
          <a:p>
            <a:pPr marL="871869" lvl="1" indent="-512864">
              <a:buFont typeface="Arial"/>
              <a:buChar char="•"/>
            </a:pPr>
            <a:r>
              <a:rPr lang="en-US" dirty="0"/>
              <a:t>Use that Deferred object to call</a:t>
            </a:r>
          </a:p>
          <a:p>
            <a:pPr marL="1230874" lvl="2" indent="-512864"/>
            <a:r>
              <a:rPr lang="en-US" i="1" dirty="0">
                <a:solidFill>
                  <a:srgbClr val="0000FF"/>
                </a:solidFill>
              </a:rPr>
              <a:t>resolve</a:t>
            </a:r>
            <a:r>
              <a:rPr lang="en-US" dirty="0"/>
              <a:t>(</a:t>
            </a:r>
            <a:r>
              <a:rPr lang="en-US" dirty="0" smtClean="0"/>
              <a:t>) </a:t>
            </a:r>
            <a:r>
              <a:rPr lang="en-US" dirty="0"/>
              <a:t>if </a:t>
            </a:r>
            <a:r>
              <a:rPr lang="en-US" dirty="0" smtClean="0"/>
              <a:t>Java task is successfully </a:t>
            </a:r>
            <a:r>
              <a:rPr lang="en-US" dirty="0"/>
              <a:t>done, or</a:t>
            </a:r>
          </a:p>
          <a:p>
            <a:pPr marL="1230874" lvl="2" indent="-512864"/>
            <a:r>
              <a:rPr lang="en-US" i="1" dirty="0">
                <a:solidFill>
                  <a:srgbClr val="0000FF"/>
                </a:solidFill>
              </a:rPr>
              <a:t>reject</a:t>
            </a:r>
            <a:r>
              <a:rPr lang="en-US" dirty="0"/>
              <a:t>() if </a:t>
            </a:r>
            <a:r>
              <a:rPr lang="en-US" dirty="0" smtClean="0"/>
              <a:t>Java task fails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9007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WebView</a:t>
            </a:r>
            <a:r>
              <a:rPr lang="en-US" dirty="0" smtClean="0"/>
              <a:t>: Some use cases …2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Example: A consumer facing app</a:t>
            </a:r>
          </a:p>
          <a:p>
            <a:pPr marL="814312" lvl="1" indent="-404310">
              <a:buFont typeface="Arial"/>
              <a:buChar char="•"/>
            </a:pPr>
            <a:r>
              <a:rPr lang="en-US" dirty="0" smtClean="0"/>
              <a:t>Some or all of User Interaction on certain screens could be a </a:t>
            </a:r>
            <a:r>
              <a:rPr lang="en-US" dirty="0" err="1" smtClean="0"/>
              <a:t>WebView</a:t>
            </a:r>
            <a:endParaRPr lang="en-US" dirty="0" smtClean="0"/>
          </a:p>
          <a:p>
            <a:pPr marL="1230011" lvl="2" indent="-410003"/>
            <a:r>
              <a:rPr lang="en-US" dirty="0" smtClean="0"/>
              <a:t>“...the same </a:t>
            </a:r>
            <a:r>
              <a:rPr lang="en-US" dirty="0"/>
              <a:t>code </a:t>
            </a:r>
            <a:r>
              <a:rPr lang="en-US" dirty="0" smtClean="0"/>
              <a:t>base </a:t>
            </a:r>
            <a:r>
              <a:rPr lang="en-US" dirty="0"/>
              <a:t>for running the UI on all devices: tablets, phones, smart TVs, DVD players, refrigerators, and </a:t>
            </a:r>
            <a:r>
              <a:rPr lang="en-US" dirty="0" smtClean="0"/>
              <a:t>cars...”</a:t>
            </a:r>
          </a:p>
          <a:p>
            <a:pPr marL="1230011" lvl="2" indent="-410003"/>
            <a:r>
              <a:rPr lang="en-US" dirty="0" smtClean="0"/>
              <a:t>Changing UI </a:t>
            </a:r>
            <a:r>
              <a:rPr lang="en-US" dirty="0"/>
              <a:t>for A/B testing can be </a:t>
            </a:r>
            <a:r>
              <a:rPr lang="en-US" dirty="0" smtClean="0"/>
              <a:t>on </a:t>
            </a:r>
            <a:r>
              <a:rPr lang="en-US" dirty="0"/>
              <a:t>the </a:t>
            </a:r>
            <a:r>
              <a:rPr lang="en-US" dirty="0" smtClean="0"/>
              <a:t>fly without app resubmission</a:t>
            </a:r>
          </a:p>
        </p:txBody>
      </p:sp>
    </p:spTree>
    <p:extLst>
      <p:ext uri="{BB962C8B-B14F-4D97-AF65-F5344CB8AC3E}">
        <p14:creationId xmlns:p14="http://schemas.microsoft.com/office/powerpoint/2010/main" val="37296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Demo Hybrid Android App</a:t>
            </a:r>
            <a:br>
              <a:rPr lang="en-US" dirty="0" smtClean="0"/>
            </a:br>
            <a:r>
              <a:rPr lang="en-US" sz="3900" dirty="0"/>
              <a:t>JavaScript-Java-JavaScript …2d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2864" indent="-512864"/>
            <a:r>
              <a:rPr lang="en-US" dirty="0" smtClean="0"/>
              <a:t>Can use a JavaScript </a:t>
            </a:r>
            <a:r>
              <a:rPr lang="en-US" i="1" dirty="0"/>
              <a:t>global map </a:t>
            </a:r>
            <a:r>
              <a:rPr lang="en-US" i="1" dirty="0" smtClean="0"/>
              <a:t>variable</a:t>
            </a:r>
            <a:r>
              <a:rPr lang="en-US" dirty="0" smtClean="0"/>
              <a:t> to store the Deferred object with a ‘handle id’ key</a:t>
            </a:r>
          </a:p>
          <a:p>
            <a:pPr marL="871869" lvl="1" indent="-512864">
              <a:buFont typeface="Arial"/>
              <a:buChar char="•"/>
            </a:pPr>
            <a:r>
              <a:rPr lang="en-US" dirty="0" smtClean="0"/>
              <a:t>Be careful to avoid memory leak after use by deleting reference to Deferred object</a:t>
            </a:r>
          </a:p>
          <a:p>
            <a:pPr marL="871869" lvl="1" indent="-512864">
              <a:buFont typeface="Arial"/>
              <a:buChar char="•"/>
            </a:pPr>
            <a:r>
              <a:rPr lang="en-US" dirty="0" smtClean="0"/>
              <a:t>Consider not polluting the global scope, e.g. using the </a:t>
            </a:r>
            <a:r>
              <a:rPr lang="en-US" dirty="0"/>
              <a:t>“hybrid” namespace for </a:t>
            </a:r>
            <a:r>
              <a:rPr lang="en-US" dirty="0" smtClean="0"/>
              <a:t>the </a:t>
            </a:r>
            <a:r>
              <a:rPr lang="en-US" i="1" dirty="0" smtClean="0"/>
              <a:t>global map variable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4988959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274544"/>
            <a:ext cx="8135216" cy="1049151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291" algn="l"/>
                <a:tab pos="820583" algn="l"/>
                <a:tab pos="1230874" algn="l"/>
                <a:tab pos="1641165" algn="l"/>
                <a:tab pos="2051456" algn="l"/>
                <a:tab pos="2461748" algn="l"/>
                <a:tab pos="2872039" algn="l"/>
                <a:tab pos="3282330" algn="l"/>
                <a:tab pos="3692622" algn="l"/>
                <a:tab pos="4102913" algn="l"/>
                <a:tab pos="4513204" algn="l"/>
                <a:tab pos="4923495" algn="l"/>
                <a:tab pos="5333787" algn="l"/>
                <a:tab pos="5744078" algn="l"/>
                <a:tab pos="6154369" algn="l"/>
                <a:tab pos="6564660" algn="l"/>
                <a:tab pos="6974952" algn="l"/>
                <a:tab pos="7385243" algn="l"/>
                <a:tab pos="7795534" algn="l"/>
                <a:tab pos="8205826" algn="l"/>
              </a:tabLst>
            </a:pPr>
            <a:r>
              <a:rPr lang="en-US" dirty="0" smtClean="0"/>
              <a:t>Demo Hybrid Android App</a:t>
            </a:r>
            <a:br>
              <a:rPr lang="en-US" dirty="0" smtClean="0"/>
            </a:br>
            <a:r>
              <a:rPr lang="en-US" sz="3900" dirty="0"/>
              <a:t>JavaScript-Java-JavaScript …3</a:t>
            </a:r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1523" y="1599640"/>
            <a:ext cx="8553739" cy="4989419"/>
          </a:xfrm>
          <a:ln/>
        </p:spPr>
        <p:txBody>
          <a:bodyPr/>
          <a:lstStyle/>
          <a:p>
            <a:pPr marL="341313" indent="-341313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2400" dirty="0" err="1">
                <a:latin typeface="Arial"/>
                <a:cs typeface="Arial"/>
              </a:rPr>
              <a:t>main.js</a:t>
            </a:r>
            <a:endParaRPr lang="en-US" sz="2400" dirty="0">
              <a:latin typeface="Arial"/>
              <a:cs typeface="Arial"/>
            </a:endParaRP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endParaRPr lang="en-US" sz="1400" dirty="0">
              <a:latin typeface="Monaco"/>
              <a:cs typeface="Monaco"/>
            </a:endParaRP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 err="1">
                <a:latin typeface="Monaco"/>
                <a:cs typeface="Monaco"/>
              </a:rPr>
              <a:t>var</a:t>
            </a:r>
            <a:r>
              <a:rPr lang="en-US" sz="1600" dirty="0">
                <a:latin typeface="Monaco"/>
                <a:cs typeface="Monaco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Monaco"/>
                <a:cs typeface="Monaco"/>
              </a:rPr>
              <a:t>hybrid</a:t>
            </a:r>
            <a:r>
              <a:rPr lang="en-US" sz="1600" dirty="0">
                <a:latin typeface="Monaco"/>
                <a:cs typeface="Monaco"/>
              </a:rPr>
              <a:t> = hybrid || {};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endParaRPr lang="en-US" sz="1600" dirty="0">
              <a:latin typeface="Monaco"/>
              <a:cs typeface="Monaco"/>
            </a:endParaRP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 smtClean="0">
                <a:latin typeface="Monaco"/>
                <a:cs typeface="Monaco"/>
              </a:rPr>
              <a:t>(</a:t>
            </a:r>
            <a:r>
              <a:rPr lang="en-US" sz="1600" dirty="0">
                <a:latin typeface="Monaco"/>
                <a:cs typeface="Monaco"/>
              </a:rPr>
              <a:t>function (ns) </a:t>
            </a:r>
            <a:r>
              <a:rPr lang="en-US" sz="1600" dirty="0" smtClean="0">
                <a:latin typeface="Monaco"/>
                <a:cs typeface="Monaco"/>
              </a:rPr>
              <a:t>{ // Immediately-Invoked Function Expression pattern</a:t>
            </a:r>
            <a:endParaRPr lang="en-US" sz="1600" dirty="0">
              <a:latin typeface="Monaco"/>
              <a:cs typeface="Monaco"/>
            </a:endParaRP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/>
                <a:cs typeface="Monaco"/>
              </a:rPr>
              <a:t>  </a:t>
            </a:r>
            <a:r>
              <a:rPr lang="en-US" sz="1600" dirty="0" err="1">
                <a:latin typeface="Monaco"/>
                <a:cs typeface="Monaco"/>
              </a:rPr>
              <a:t>ns.</a:t>
            </a:r>
            <a:r>
              <a:rPr lang="en-US" sz="1600" dirty="0" err="1">
                <a:solidFill>
                  <a:srgbClr val="FF0000"/>
                </a:solidFill>
                <a:latin typeface="Monaco"/>
                <a:cs typeface="Monaco"/>
              </a:rPr>
              <a:t>currentHandleId</a:t>
            </a:r>
            <a:r>
              <a:rPr lang="en-US" sz="1600" dirty="0">
                <a:latin typeface="Monaco"/>
                <a:cs typeface="Monaco"/>
              </a:rPr>
              <a:t> = -1;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/>
                <a:cs typeface="Monaco"/>
              </a:rPr>
              <a:t>  </a:t>
            </a:r>
            <a:r>
              <a:rPr lang="en-US" sz="1600" dirty="0" err="1">
                <a:latin typeface="Monaco"/>
                <a:cs typeface="Monaco"/>
              </a:rPr>
              <a:t>ns.</a:t>
            </a:r>
            <a:r>
              <a:rPr lang="en-US" sz="1600" dirty="0" err="1">
                <a:solidFill>
                  <a:srgbClr val="FF0000"/>
                </a:solidFill>
                <a:latin typeface="Monaco"/>
                <a:cs typeface="Monaco"/>
              </a:rPr>
              <a:t>deferredMap</a:t>
            </a:r>
            <a:r>
              <a:rPr lang="en-US" sz="1600" dirty="0">
                <a:latin typeface="Monaco"/>
                <a:cs typeface="Monaco"/>
              </a:rPr>
              <a:t>     = {};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/>
                <a:cs typeface="Monaco"/>
              </a:rPr>
              <a:t>})(</a:t>
            </a:r>
            <a:r>
              <a:rPr lang="en-US" sz="1600" dirty="0">
                <a:solidFill>
                  <a:srgbClr val="FF0000"/>
                </a:solidFill>
                <a:latin typeface="Monaco"/>
                <a:cs typeface="Monaco"/>
              </a:rPr>
              <a:t>hybrid</a:t>
            </a:r>
            <a:r>
              <a:rPr lang="en-US" sz="1600" dirty="0">
                <a:latin typeface="Monaco"/>
                <a:cs typeface="Monaco"/>
              </a:rPr>
              <a:t>); // 'hybrid' namespace </a:t>
            </a:r>
          </a:p>
        </p:txBody>
      </p:sp>
    </p:spTree>
    <p:extLst>
      <p:ext uri="{BB962C8B-B14F-4D97-AF65-F5344CB8AC3E}">
        <p14:creationId xmlns:p14="http://schemas.microsoft.com/office/powerpoint/2010/main" val="110643566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274544"/>
            <a:ext cx="8135216" cy="1049151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291" algn="l"/>
                <a:tab pos="820583" algn="l"/>
                <a:tab pos="1230874" algn="l"/>
                <a:tab pos="1641165" algn="l"/>
                <a:tab pos="2051456" algn="l"/>
                <a:tab pos="2461748" algn="l"/>
                <a:tab pos="2872039" algn="l"/>
                <a:tab pos="3282330" algn="l"/>
                <a:tab pos="3692622" algn="l"/>
                <a:tab pos="4102913" algn="l"/>
                <a:tab pos="4513204" algn="l"/>
                <a:tab pos="4923495" algn="l"/>
                <a:tab pos="5333787" algn="l"/>
                <a:tab pos="5744078" algn="l"/>
                <a:tab pos="6154369" algn="l"/>
                <a:tab pos="6564660" algn="l"/>
                <a:tab pos="6974952" algn="l"/>
                <a:tab pos="7385243" algn="l"/>
                <a:tab pos="7795534" algn="l"/>
                <a:tab pos="8205826" algn="l"/>
              </a:tabLst>
            </a:pPr>
            <a:r>
              <a:rPr lang="en-US" dirty="0" smtClean="0"/>
              <a:t>Demo Hybrid Android App</a:t>
            </a:r>
            <a:br>
              <a:rPr lang="en-US" dirty="0" smtClean="0"/>
            </a:br>
            <a:r>
              <a:rPr lang="en-US" sz="3900" dirty="0"/>
              <a:t>JavaScript-Java-JavaScript …4</a:t>
            </a:r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17589" y="1599640"/>
            <a:ext cx="8901473" cy="5056654"/>
          </a:xfrm>
          <a:ln/>
        </p:spPr>
        <p:txBody>
          <a:bodyPr>
            <a:noAutofit/>
          </a:bodyPr>
          <a:lstStyle/>
          <a:p>
            <a:pPr marL="341313" indent="-341313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2400" dirty="0" err="1"/>
              <a:t>main.js</a:t>
            </a:r>
            <a:endParaRPr lang="en-US" sz="2400" dirty="0"/>
          </a:p>
          <a:p>
            <a:pPr marL="341313" indent="-341313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endParaRPr lang="en-US" sz="1600" dirty="0" smtClean="0">
              <a:latin typeface="Monaco" charset="0"/>
              <a:cs typeface="Monaco" charset="0"/>
            </a:endParaRPr>
          </a:p>
          <a:p>
            <a:pPr marL="341313" indent="-341313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 smtClean="0">
                <a:latin typeface="Monaco" charset="0"/>
                <a:cs typeface="Monaco" charset="0"/>
              </a:rPr>
              <a:t>function </a:t>
            </a:r>
            <a:r>
              <a:rPr lang="en-US" sz="1600" dirty="0" err="1">
                <a:latin typeface="Monaco" charset="0"/>
                <a:cs typeface="Monaco" charset="0"/>
              </a:rPr>
              <a:t>fetchContacts</a:t>
            </a:r>
            <a:r>
              <a:rPr lang="en-US" sz="1600" dirty="0">
                <a:latin typeface="Monaco" charset="0"/>
                <a:cs typeface="Monaco" charset="0"/>
              </a:rPr>
              <a:t>() {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// get a </a:t>
            </a:r>
            <a:r>
              <a:rPr lang="en-US" sz="1600" dirty="0" err="1">
                <a:latin typeface="Monaco" charset="0"/>
                <a:cs typeface="Monaco" charset="0"/>
              </a:rPr>
              <a:t>jq</a:t>
            </a:r>
            <a:r>
              <a:rPr lang="en-US" sz="1600" dirty="0">
                <a:latin typeface="Monaco" charset="0"/>
                <a:cs typeface="Monaco" charset="0"/>
              </a:rPr>
              <a:t> Deferred Object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</a:t>
            </a:r>
            <a:r>
              <a:rPr lang="en-US" sz="1600" dirty="0" err="1">
                <a:latin typeface="Monaco" charset="0"/>
                <a:cs typeface="Monaco" charset="0"/>
              </a:rPr>
              <a:t>var</a:t>
            </a:r>
            <a:r>
              <a:rPr lang="en-US" sz="1600" dirty="0">
                <a:latin typeface="Monaco" charset="0"/>
                <a:cs typeface="Monaco" charset="0"/>
              </a:rPr>
              <a:t> </a:t>
            </a:r>
            <a:r>
              <a:rPr lang="en-US" sz="1600" dirty="0">
                <a:solidFill>
                  <a:srgbClr val="FF0000"/>
                </a:solidFill>
                <a:latin typeface="Monaco" charset="0"/>
                <a:cs typeface="Monaco" charset="0"/>
              </a:rPr>
              <a:t>deferred</a:t>
            </a:r>
            <a:r>
              <a:rPr lang="en-US" sz="1600" dirty="0">
                <a:latin typeface="Monaco" charset="0"/>
                <a:cs typeface="Monaco" charset="0"/>
              </a:rPr>
              <a:t> = $.Deferred();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</a:t>
            </a:r>
            <a:r>
              <a:rPr lang="en-US" sz="1600" dirty="0" err="1">
                <a:latin typeface="Monaco" charset="0"/>
                <a:cs typeface="Monaco" charset="0"/>
              </a:rPr>
              <a:t>var</a:t>
            </a:r>
            <a:r>
              <a:rPr lang="en-US" sz="1600" dirty="0">
                <a:latin typeface="Monaco" charset="0"/>
                <a:cs typeface="Monaco" charset="0"/>
              </a:rPr>
              <a:t> hybrid = </a:t>
            </a:r>
            <a:r>
              <a:rPr lang="en-US" sz="1600" dirty="0" err="1">
                <a:latin typeface="Monaco" charset="0"/>
                <a:cs typeface="Monaco" charset="0"/>
              </a:rPr>
              <a:t>window.hybrid</a:t>
            </a:r>
            <a:r>
              <a:rPr lang="en-US" sz="1600" dirty="0">
                <a:latin typeface="Monaco" charset="0"/>
                <a:cs typeface="Monaco" charset="0"/>
              </a:rPr>
              <a:t>;</a:t>
            </a:r>
          </a:p>
          <a:p>
            <a:pPr marL="11397" indent="0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</a:t>
            </a:r>
            <a:r>
              <a:rPr lang="en-US" sz="1600" dirty="0" err="1">
                <a:solidFill>
                  <a:srgbClr val="FF0000"/>
                </a:solidFill>
                <a:latin typeface="Monaco" charset="0"/>
                <a:cs typeface="Monaco" charset="0"/>
              </a:rPr>
              <a:t>hybrid.currentHandleId</a:t>
            </a:r>
            <a:r>
              <a:rPr lang="en-US" sz="1600" dirty="0">
                <a:latin typeface="Monaco" charset="0"/>
                <a:cs typeface="Monaco" charset="0"/>
              </a:rPr>
              <a:t> += 1; // get next </a:t>
            </a:r>
            <a:r>
              <a:rPr lang="en-US" sz="1600" dirty="0" err="1">
                <a:latin typeface="Monaco" charset="0"/>
                <a:cs typeface="Monaco" charset="0"/>
              </a:rPr>
              <a:t>handleId</a:t>
            </a:r>
            <a:endParaRPr lang="en-US" sz="1600" dirty="0">
              <a:latin typeface="Monaco" charset="0"/>
              <a:cs typeface="Monaco" charset="0"/>
            </a:endParaRP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</a:t>
            </a:r>
            <a:r>
              <a:rPr lang="en-US" sz="1600" dirty="0" err="1">
                <a:latin typeface="Monaco" charset="0"/>
                <a:cs typeface="Monaco" charset="0"/>
              </a:rPr>
              <a:t>var</a:t>
            </a:r>
            <a:r>
              <a:rPr lang="en-US" sz="1600" dirty="0">
                <a:latin typeface="Monaco" charset="0"/>
                <a:cs typeface="Monaco" charset="0"/>
              </a:rPr>
              <a:t> </a:t>
            </a:r>
            <a:r>
              <a:rPr lang="en-US" sz="1600" dirty="0" err="1">
                <a:latin typeface="Monaco" charset="0"/>
                <a:cs typeface="Monaco" charset="0"/>
              </a:rPr>
              <a:t>currentHandleId</a:t>
            </a:r>
            <a:r>
              <a:rPr lang="en-US" sz="1600" dirty="0">
                <a:latin typeface="Monaco" charset="0"/>
                <a:cs typeface="Monaco" charset="0"/>
              </a:rPr>
              <a:t> = </a:t>
            </a:r>
            <a:r>
              <a:rPr lang="en-US" sz="1600" dirty="0" err="1">
                <a:latin typeface="Monaco" charset="0"/>
                <a:cs typeface="Monaco" charset="0"/>
              </a:rPr>
              <a:t>hybrid.currentHandleId</a:t>
            </a:r>
            <a:r>
              <a:rPr lang="en-US" sz="1600" dirty="0">
                <a:latin typeface="Monaco" charset="0"/>
                <a:cs typeface="Monaco" charset="0"/>
              </a:rPr>
              <a:t>;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// store in a Map for Deferred Objects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</a:t>
            </a:r>
            <a:r>
              <a:rPr lang="en-US" sz="1600" dirty="0" err="1">
                <a:solidFill>
                  <a:srgbClr val="FF0000"/>
                </a:solidFill>
                <a:latin typeface="Monaco" charset="0"/>
                <a:cs typeface="Monaco" charset="0"/>
              </a:rPr>
              <a:t>hybrid.deferredMap</a:t>
            </a:r>
            <a:r>
              <a:rPr lang="en-US" sz="1600" dirty="0">
                <a:latin typeface="Monaco" charset="0"/>
                <a:cs typeface="Monaco" charset="0"/>
              </a:rPr>
              <a:t>[</a:t>
            </a:r>
            <a:r>
              <a:rPr lang="en-US" sz="1600" dirty="0" err="1">
                <a:latin typeface="Monaco" charset="0"/>
                <a:cs typeface="Monaco" charset="0"/>
              </a:rPr>
              <a:t>currentHandleId</a:t>
            </a:r>
            <a:r>
              <a:rPr lang="en-US" sz="1600" dirty="0">
                <a:latin typeface="Monaco" charset="0"/>
                <a:cs typeface="Monaco" charset="0"/>
              </a:rPr>
              <a:t>] </a:t>
            </a:r>
            <a:r>
              <a:rPr lang="en-US" sz="1600" dirty="0">
                <a:solidFill>
                  <a:srgbClr val="FF0000"/>
                </a:solidFill>
                <a:latin typeface="Monaco" charset="0"/>
                <a:cs typeface="Monaco" charset="0"/>
              </a:rPr>
              <a:t>= deferred;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endParaRPr lang="en-US" sz="1600" dirty="0">
              <a:latin typeface="Monaco" charset="0"/>
              <a:cs typeface="Monaco" charset="0"/>
            </a:endParaRP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</a:t>
            </a:r>
            <a:r>
              <a:rPr lang="en-US" sz="1500" dirty="0">
                <a:latin typeface="Monaco" charset="0"/>
                <a:cs typeface="Monaco" charset="0"/>
              </a:rPr>
              <a:t>// initiate native Android request to fetch contacts, pass the deferred object </a:t>
            </a:r>
            <a:r>
              <a:rPr lang="en-US" sz="1500" dirty="0" err="1">
                <a:latin typeface="Monaco" charset="0"/>
                <a:cs typeface="Monaco" charset="0"/>
              </a:rPr>
              <a:t>handleId</a:t>
            </a:r>
            <a:r>
              <a:rPr lang="en-US" sz="1500" dirty="0">
                <a:latin typeface="Monaco" charset="0"/>
                <a:cs typeface="Monaco" charset="0"/>
              </a:rPr>
              <a:t> for that </a:t>
            </a:r>
            <a:r>
              <a:rPr lang="en-US" sz="1500" dirty="0" err="1">
                <a:latin typeface="Monaco" charset="0"/>
                <a:cs typeface="Monaco" charset="0"/>
              </a:rPr>
              <a:t>async</a:t>
            </a:r>
            <a:r>
              <a:rPr lang="en-US" sz="1500" dirty="0">
                <a:latin typeface="Monaco" charset="0"/>
                <a:cs typeface="Monaco" charset="0"/>
              </a:rPr>
              <a:t> process to call resolve() or reject()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</a:t>
            </a:r>
            <a:r>
              <a:rPr lang="en-US" sz="1600" dirty="0" err="1">
                <a:solidFill>
                  <a:srgbClr val="0000FF"/>
                </a:solidFill>
                <a:latin typeface="Monaco" charset="0"/>
                <a:cs typeface="Monaco" charset="0"/>
              </a:rPr>
              <a:t>MyAndroid.fetchContacts</a:t>
            </a:r>
            <a:r>
              <a:rPr lang="en-US" sz="1600" dirty="0">
                <a:latin typeface="Monaco" charset="0"/>
                <a:cs typeface="Monaco" charset="0"/>
              </a:rPr>
              <a:t>(</a:t>
            </a:r>
            <a:r>
              <a:rPr lang="en-US" sz="1600" dirty="0" err="1">
                <a:solidFill>
                  <a:srgbClr val="FF0000"/>
                </a:solidFill>
                <a:latin typeface="Monaco" charset="0"/>
                <a:cs typeface="Monaco" charset="0"/>
              </a:rPr>
              <a:t>currentHandleId</a:t>
            </a:r>
            <a:r>
              <a:rPr lang="en-US" sz="1600" dirty="0">
                <a:latin typeface="Monaco" charset="0"/>
                <a:cs typeface="Monaco" charset="0"/>
              </a:rPr>
              <a:t>);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// return the </a:t>
            </a:r>
            <a:r>
              <a:rPr lang="en-US" sz="1600" dirty="0" err="1">
                <a:latin typeface="Monaco" charset="0"/>
                <a:cs typeface="Monaco" charset="0"/>
              </a:rPr>
              <a:t>Deferred's</a:t>
            </a:r>
            <a:r>
              <a:rPr lang="en-US" sz="1600" dirty="0">
                <a:latin typeface="Monaco" charset="0"/>
                <a:cs typeface="Monaco" charset="0"/>
              </a:rPr>
              <a:t> Promise object so caller can set callbacks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return </a:t>
            </a:r>
            <a:r>
              <a:rPr lang="en-US" sz="1600" dirty="0" err="1">
                <a:solidFill>
                  <a:srgbClr val="FF0000"/>
                </a:solidFill>
                <a:latin typeface="Monaco" charset="0"/>
                <a:cs typeface="Monaco" charset="0"/>
              </a:rPr>
              <a:t>deferred.promise</a:t>
            </a:r>
            <a:r>
              <a:rPr lang="en-US" sz="1600" dirty="0">
                <a:latin typeface="Monaco" charset="0"/>
                <a:cs typeface="Monaco" charset="0"/>
              </a:rPr>
              <a:t>();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}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endParaRPr lang="en-US" sz="2500" dirty="0"/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231366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274544"/>
            <a:ext cx="8135216" cy="1049151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291" algn="l"/>
                <a:tab pos="820583" algn="l"/>
                <a:tab pos="1230874" algn="l"/>
                <a:tab pos="1641165" algn="l"/>
                <a:tab pos="2051456" algn="l"/>
                <a:tab pos="2461748" algn="l"/>
                <a:tab pos="2872039" algn="l"/>
                <a:tab pos="3282330" algn="l"/>
                <a:tab pos="3692622" algn="l"/>
                <a:tab pos="4102913" algn="l"/>
                <a:tab pos="4513204" algn="l"/>
                <a:tab pos="4923495" algn="l"/>
                <a:tab pos="5333787" algn="l"/>
                <a:tab pos="5744078" algn="l"/>
                <a:tab pos="6154369" algn="l"/>
                <a:tab pos="6564660" algn="l"/>
                <a:tab pos="6974952" algn="l"/>
                <a:tab pos="7385243" algn="l"/>
                <a:tab pos="7795534" algn="l"/>
                <a:tab pos="8205826" algn="l"/>
              </a:tabLst>
            </a:pPr>
            <a:r>
              <a:rPr lang="en-US" dirty="0" smtClean="0"/>
              <a:t>Demo Hybrid Android App</a:t>
            </a:r>
            <a:br>
              <a:rPr lang="en-US" dirty="0" smtClean="0"/>
            </a:br>
            <a:r>
              <a:rPr lang="en-US" sz="3900" dirty="0"/>
              <a:t>JavaScript-Java-JavaScript …5a</a:t>
            </a:r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1523" y="1599640"/>
            <a:ext cx="8553739" cy="4989419"/>
          </a:xfrm>
          <a:ln/>
        </p:spPr>
        <p:txBody>
          <a:bodyPr>
            <a:noAutofit/>
          </a:bodyPr>
          <a:lstStyle/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2000" dirty="0" smtClean="0"/>
              <a:t>[recap] </a:t>
            </a:r>
            <a:r>
              <a:rPr lang="en-US" sz="2400" dirty="0" err="1" smtClean="0"/>
              <a:t>contactPage.html</a:t>
            </a:r>
            <a:endParaRPr lang="en-US" sz="2400" dirty="0" smtClean="0"/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 smtClean="0">
                <a:latin typeface="Monaco" charset="0"/>
                <a:cs typeface="Monaco" charset="0"/>
              </a:rPr>
              <a:t>  </a:t>
            </a:r>
            <a:r>
              <a:rPr lang="en-US" sz="1600" dirty="0">
                <a:latin typeface="Monaco" charset="0"/>
                <a:cs typeface="Monaco" charset="0"/>
              </a:rPr>
              <a:t>&lt;!-- Menu. --&gt;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... &lt;li&gt;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    </a:t>
            </a:r>
            <a:r>
              <a:rPr lang="en-US" sz="1400" dirty="0">
                <a:latin typeface="Monaco" charset="0"/>
                <a:cs typeface="Monaco" charset="0"/>
              </a:rPr>
              <a:t>&lt;a </a:t>
            </a:r>
            <a:r>
              <a:rPr lang="en-US" sz="1400" dirty="0" err="1">
                <a:latin typeface="Monaco" charset="0"/>
                <a:cs typeface="Monaco" charset="0"/>
              </a:rPr>
              <a:t>href</a:t>
            </a:r>
            <a:r>
              <a:rPr lang="en-US" sz="1400" dirty="0">
                <a:latin typeface="Monaco" charset="0"/>
                <a:cs typeface="Monaco" charset="0"/>
              </a:rPr>
              <a:t>="</a:t>
            </a:r>
            <a:r>
              <a:rPr lang="en-US" sz="1400" dirty="0" err="1">
                <a:latin typeface="Monaco" charset="0"/>
                <a:cs typeface="Monaco" charset="0"/>
              </a:rPr>
              <a:t>javascript:</a:t>
            </a:r>
            <a:r>
              <a:rPr lang="en-US" sz="1400" dirty="0" err="1">
                <a:solidFill>
                  <a:srgbClr val="FF0000"/>
                </a:solidFill>
                <a:latin typeface="Monaco" charset="0"/>
                <a:cs typeface="Monaco" charset="0"/>
              </a:rPr>
              <a:t>doFetchContacts</a:t>
            </a:r>
            <a:r>
              <a:rPr lang="en-US" sz="1400" dirty="0">
                <a:latin typeface="Monaco" charset="0"/>
                <a:cs typeface="Monaco" charset="0"/>
              </a:rPr>
              <a:t>('contact');"&gt;Fetch Contacts&lt;/a&gt;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600" dirty="0">
                <a:latin typeface="Monaco" charset="0"/>
                <a:cs typeface="Monaco" charset="0"/>
              </a:rPr>
              <a:t>      &lt;/li</a:t>
            </a:r>
            <a:r>
              <a:rPr lang="en-US" sz="1600" dirty="0" smtClean="0">
                <a:latin typeface="Monaco" charset="0"/>
                <a:cs typeface="Monaco" charset="0"/>
              </a:rPr>
              <a:t>&gt; .</a:t>
            </a:r>
            <a:r>
              <a:rPr lang="en-US" sz="1600" dirty="0">
                <a:latin typeface="Monaco" charset="0"/>
                <a:cs typeface="Monaco" charset="0"/>
              </a:rPr>
              <a:t>.</a:t>
            </a:r>
            <a:r>
              <a:rPr lang="en-US" sz="1600" dirty="0" smtClean="0">
                <a:latin typeface="Monaco" charset="0"/>
                <a:cs typeface="Monaco" charset="0"/>
              </a:rPr>
              <a:t>.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endParaRPr lang="en-US" sz="1600" dirty="0">
              <a:latin typeface="Monaco" charset="0"/>
              <a:cs typeface="Monaco" charset="0"/>
            </a:endParaRPr>
          </a:p>
          <a:p>
            <a:pPr indent="-296321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2000" dirty="0"/>
              <a:t>[recap] </a:t>
            </a:r>
            <a:r>
              <a:rPr lang="en-US" sz="2400" dirty="0" err="1" smtClean="0"/>
              <a:t>main.js</a:t>
            </a:r>
            <a:endParaRPr lang="en-US" sz="2400" dirty="0" smtClean="0"/>
          </a:p>
          <a:p>
            <a:pPr indent="-296321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 smtClean="0">
                <a:latin typeface="Monaco"/>
                <a:cs typeface="Monaco"/>
              </a:rPr>
              <a:t>function </a:t>
            </a:r>
            <a:r>
              <a:rPr lang="en-US" sz="1600" dirty="0" err="1">
                <a:solidFill>
                  <a:srgbClr val="FF0000"/>
                </a:solidFill>
                <a:latin typeface="Monaco"/>
                <a:cs typeface="Monaco"/>
              </a:rPr>
              <a:t>doFetchContacts</a:t>
            </a:r>
            <a:r>
              <a:rPr lang="en-US" sz="1600" dirty="0">
                <a:latin typeface="Monaco"/>
                <a:cs typeface="Monaco"/>
              </a:rPr>
              <a:t>(</a:t>
            </a:r>
            <a:r>
              <a:rPr lang="en-US" sz="1600" dirty="0" err="1">
                <a:latin typeface="Monaco"/>
                <a:cs typeface="Monaco"/>
              </a:rPr>
              <a:t>inType</a:t>
            </a:r>
            <a:r>
              <a:rPr lang="en-US" sz="1600" dirty="0">
                <a:latin typeface="Monaco"/>
                <a:cs typeface="Monaco"/>
              </a:rPr>
              <a:t>) {</a:t>
            </a:r>
          </a:p>
          <a:p>
            <a:pPr indent="-296321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latin typeface="Monaco"/>
                <a:cs typeface="Monaco"/>
              </a:rPr>
              <a:t>  </a:t>
            </a:r>
            <a:r>
              <a:rPr lang="en-US" sz="1600" dirty="0" err="1">
                <a:solidFill>
                  <a:srgbClr val="FF0000"/>
                </a:solidFill>
                <a:latin typeface="Monaco"/>
                <a:cs typeface="Monaco"/>
              </a:rPr>
              <a:t>fetchContacts</a:t>
            </a:r>
            <a:r>
              <a:rPr lang="en-US" sz="1600" dirty="0">
                <a:solidFill>
                  <a:srgbClr val="000000"/>
                </a:solidFill>
                <a:latin typeface="Monaco"/>
                <a:cs typeface="Monaco"/>
              </a:rPr>
              <a:t>(</a:t>
            </a:r>
            <a:r>
              <a:rPr lang="en-US" sz="1600" dirty="0" smtClean="0">
                <a:solidFill>
                  <a:srgbClr val="000000"/>
                </a:solidFill>
                <a:latin typeface="Monaco"/>
                <a:cs typeface="Monaco"/>
              </a:rPr>
              <a:t>)</a:t>
            </a:r>
          </a:p>
          <a:p>
            <a:pPr indent="-296321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solidFill>
                  <a:srgbClr val="FF0000"/>
                </a:solidFill>
                <a:latin typeface="Monaco"/>
                <a:cs typeface="Monaco"/>
              </a:rPr>
              <a:t> </a:t>
            </a:r>
            <a:r>
              <a:rPr lang="en-US" sz="1600" dirty="0" smtClean="0">
                <a:solidFill>
                  <a:srgbClr val="FF0000"/>
                </a:solidFill>
                <a:latin typeface="Monaco"/>
                <a:cs typeface="Monaco"/>
              </a:rPr>
              <a:t>   </a:t>
            </a:r>
            <a:r>
              <a:rPr lang="en-US" sz="1600" dirty="0" smtClean="0">
                <a:latin typeface="Monaco"/>
                <a:cs typeface="Monaco"/>
              </a:rPr>
              <a:t>.</a:t>
            </a:r>
            <a:r>
              <a:rPr lang="en-US" sz="1600" dirty="0">
                <a:latin typeface="Monaco"/>
                <a:cs typeface="Monaco"/>
              </a:rPr>
              <a:t>then(</a:t>
            </a:r>
            <a:r>
              <a:rPr lang="en-US" sz="1600" i="1" dirty="0" err="1">
                <a:solidFill>
                  <a:srgbClr val="0000FF"/>
                </a:solidFill>
                <a:latin typeface="Monaco"/>
                <a:cs typeface="Monaco"/>
              </a:rPr>
              <a:t>done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callback</a:t>
            </a:r>
            <a:r>
              <a:rPr lang="en-US" sz="1600" i="1" dirty="0">
                <a:latin typeface="Monaco"/>
                <a:cs typeface="Monaco"/>
              </a:rPr>
              <a:t>,</a:t>
            </a:r>
            <a:r>
              <a:rPr lang="en-US" sz="1600" dirty="0">
                <a:latin typeface="Monaco"/>
                <a:cs typeface="Monaco"/>
              </a:rPr>
              <a:t> </a:t>
            </a:r>
            <a:r>
              <a:rPr lang="en-US" sz="1600" i="1" dirty="0" err="1">
                <a:solidFill>
                  <a:srgbClr val="008000"/>
                </a:solidFill>
                <a:latin typeface="Monaco"/>
                <a:cs typeface="Monaco"/>
              </a:rPr>
              <a:t>failc</a:t>
            </a:r>
            <a:r>
              <a:rPr lang="en-US" sz="1600" dirty="0" err="1">
                <a:solidFill>
                  <a:srgbClr val="008000"/>
                </a:solidFill>
                <a:latin typeface="Monaco"/>
                <a:cs typeface="Monaco"/>
              </a:rPr>
              <a:t>allback</a:t>
            </a:r>
            <a:r>
              <a:rPr lang="en-US" sz="1600" dirty="0">
                <a:latin typeface="Monaco"/>
                <a:cs typeface="Monaco"/>
              </a:rPr>
              <a:t>);</a:t>
            </a:r>
            <a:endParaRPr lang="en-US" sz="1600" dirty="0">
              <a:solidFill>
                <a:srgbClr val="FF0000"/>
              </a:solidFill>
              <a:latin typeface="Monaco"/>
              <a:cs typeface="Monaco"/>
            </a:endParaRPr>
          </a:p>
          <a:p>
            <a:pPr indent="-296321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latin typeface="Monaco"/>
                <a:cs typeface="Monaco"/>
              </a:rPr>
              <a:t>}</a:t>
            </a:r>
          </a:p>
          <a:p>
            <a:pPr indent="-296321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 smtClean="0">
                <a:latin typeface="Monaco"/>
                <a:cs typeface="Monaco"/>
              </a:rPr>
              <a:t>function </a:t>
            </a:r>
            <a:r>
              <a:rPr lang="en-US" sz="1600" dirty="0" err="1">
                <a:solidFill>
                  <a:srgbClr val="FF0000"/>
                </a:solidFill>
                <a:latin typeface="Monaco"/>
                <a:cs typeface="Monaco"/>
              </a:rPr>
              <a:t>fetchContacts</a:t>
            </a:r>
            <a:r>
              <a:rPr lang="en-US" sz="1600" dirty="0">
                <a:latin typeface="Monaco"/>
                <a:cs typeface="Monaco"/>
              </a:rPr>
              <a:t>() </a:t>
            </a:r>
            <a:r>
              <a:rPr lang="en-US" sz="1600" dirty="0" smtClean="0">
                <a:latin typeface="Monaco"/>
                <a:cs typeface="Monaco"/>
              </a:rPr>
              <a:t>{</a:t>
            </a:r>
          </a:p>
          <a:p>
            <a:pPr indent="-296321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latin typeface="Monaco"/>
                <a:cs typeface="Monaco"/>
              </a:rPr>
              <a:t> </a:t>
            </a:r>
            <a:r>
              <a:rPr lang="en-US" sz="1600" dirty="0" smtClean="0">
                <a:latin typeface="Monaco"/>
                <a:cs typeface="Monaco"/>
              </a:rPr>
              <a:t> </a:t>
            </a:r>
            <a:r>
              <a:rPr lang="en-US" sz="1600" dirty="0">
                <a:latin typeface="Monaco"/>
                <a:cs typeface="Monaco"/>
              </a:rPr>
              <a:t>...</a:t>
            </a:r>
          </a:p>
          <a:p>
            <a:pPr indent="-296321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latin typeface="Monaco"/>
                <a:cs typeface="Monaco"/>
              </a:rPr>
              <a:t>  </a:t>
            </a:r>
            <a:r>
              <a:rPr lang="en-US" sz="1600" dirty="0" err="1">
                <a:latin typeface="Monaco"/>
                <a:cs typeface="Monaco"/>
              </a:rPr>
              <a:t>MyAndroid.fetchContacts</a:t>
            </a:r>
            <a:r>
              <a:rPr lang="en-US" sz="1600" dirty="0">
                <a:latin typeface="Monaco"/>
                <a:cs typeface="Monaco"/>
              </a:rPr>
              <a:t>(</a:t>
            </a:r>
            <a:r>
              <a:rPr lang="en-US" sz="1600" dirty="0" err="1">
                <a:latin typeface="Monaco"/>
                <a:cs typeface="Monaco"/>
              </a:rPr>
              <a:t>currentHandleId</a:t>
            </a:r>
            <a:r>
              <a:rPr lang="en-US" sz="1600" dirty="0">
                <a:latin typeface="Monaco"/>
                <a:cs typeface="Monaco"/>
              </a:rPr>
              <a:t>);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latin typeface="Monaco"/>
                <a:cs typeface="Monaco"/>
              </a:rPr>
              <a:t>  </a:t>
            </a:r>
            <a:r>
              <a:rPr lang="en-US" sz="1600" dirty="0">
                <a:latin typeface="Monaco"/>
                <a:ea typeface="Monaco"/>
                <a:cs typeface="Monaco"/>
              </a:rPr>
              <a:t>return </a:t>
            </a:r>
            <a:r>
              <a:rPr lang="en-US" sz="1600" dirty="0" err="1">
                <a:solidFill>
                  <a:srgbClr val="FF0000"/>
                </a:solidFill>
                <a:latin typeface="Monaco"/>
                <a:ea typeface="Monaco"/>
                <a:cs typeface="Monaco"/>
              </a:rPr>
              <a:t>deferred.</a:t>
            </a:r>
            <a:r>
              <a:rPr lang="en-US" sz="1600" i="1" dirty="0" err="1">
                <a:solidFill>
                  <a:srgbClr val="FF0000"/>
                </a:solidFill>
                <a:latin typeface="Monaco"/>
                <a:ea typeface="Monaco"/>
                <a:cs typeface="Monaco"/>
              </a:rPr>
              <a:t>promise</a:t>
            </a:r>
            <a:r>
              <a:rPr lang="en-US" sz="1600" dirty="0">
                <a:latin typeface="Monaco"/>
                <a:ea typeface="Monaco"/>
                <a:cs typeface="Monaco"/>
              </a:rPr>
              <a:t>();</a:t>
            </a:r>
            <a:endParaRPr lang="en-US" sz="1600" dirty="0">
              <a:latin typeface="Monaco"/>
              <a:cs typeface="Monaco"/>
            </a:endParaRPr>
          </a:p>
          <a:p>
            <a:pPr indent="-296321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latin typeface="Monaco"/>
                <a:cs typeface="Monaco"/>
              </a:rPr>
              <a:t>}</a:t>
            </a: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endParaRPr lang="en-US" sz="1400" dirty="0">
              <a:latin typeface="Monaco" charset="0"/>
              <a:cs typeface="Monaco" charset="0"/>
            </a:endParaRPr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endParaRPr lang="en-US" sz="2500" dirty="0"/>
          </a:p>
          <a:p>
            <a:pPr marL="491495" indent="-480098">
              <a:buNone/>
              <a:tabLst>
                <a:tab pos="491495" algn="l"/>
                <a:tab pos="592643" algn="l"/>
                <a:tab pos="1002934" algn="l"/>
                <a:tab pos="1413226" algn="l"/>
                <a:tab pos="1823517" algn="l"/>
                <a:tab pos="2233808" algn="l"/>
                <a:tab pos="2644099" algn="l"/>
                <a:tab pos="3054391" algn="l"/>
                <a:tab pos="3464682" algn="l"/>
                <a:tab pos="3874973" algn="l"/>
                <a:tab pos="4285264" algn="l"/>
                <a:tab pos="4695556" algn="l"/>
                <a:tab pos="5105847" algn="l"/>
                <a:tab pos="5516138" algn="l"/>
                <a:tab pos="5926430" algn="l"/>
                <a:tab pos="6336721" algn="l"/>
                <a:tab pos="6747012" algn="l"/>
                <a:tab pos="7157303" algn="l"/>
                <a:tab pos="7567595" algn="l"/>
                <a:tab pos="7977886" algn="l"/>
                <a:tab pos="8388177" algn="l"/>
              </a:tabLst>
            </a:pP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2472238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/>
          <p:cNvSpPr>
            <a:spLocks noGrp="1" noChangeArrowheads="1"/>
          </p:cNvSpPr>
          <p:nvPr>
            <p:ph type="title"/>
          </p:nvPr>
        </p:nvSpPr>
        <p:spPr>
          <a:xfrm>
            <a:off x="456046" y="274544"/>
            <a:ext cx="8135216" cy="1049151"/>
          </a:xfrm>
          <a:ln/>
        </p:spPr>
        <p:txBody>
          <a:bodyPr>
            <a:normAutofit fontScale="90000"/>
          </a:bodyPr>
          <a:lstStyle/>
          <a:p>
            <a:pPr>
              <a:tabLst>
                <a:tab pos="0" algn="l"/>
                <a:tab pos="410291" algn="l"/>
                <a:tab pos="820583" algn="l"/>
                <a:tab pos="1230874" algn="l"/>
                <a:tab pos="1641165" algn="l"/>
                <a:tab pos="2051456" algn="l"/>
                <a:tab pos="2461748" algn="l"/>
                <a:tab pos="2872039" algn="l"/>
                <a:tab pos="3282330" algn="l"/>
                <a:tab pos="3692622" algn="l"/>
                <a:tab pos="4102913" algn="l"/>
                <a:tab pos="4513204" algn="l"/>
                <a:tab pos="4923495" algn="l"/>
                <a:tab pos="5333787" algn="l"/>
                <a:tab pos="5744078" algn="l"/>
                <a:tab pos="6154369" algn="l"/>
                <a:tab pos="6564660" algn="l"/>
                <a:tab pos="6974952" algn="l"/>
                <a:tab pos="7385243" algn="l"/>
                <a:tab pos="7795534" algn="l"/>
                <a:tab pos="8205826" algn="l"/>
              </a:tabLst>
            </a:pPr>
            <a:r>
              <a:rPr lang="en-US" dirty="0" smtClean="0"/>
              <a:t>Demo Hybrid Android App</a:t>
            </a:r>
            <a:br>
              <a:rPr lang="en-US" dirty="0" smtClean="0"/>
            </a:br>
            <a:r>
              <a:rPr lang="en-US" sz="3900" dirty="0"/>
              <a:t>JavaScript-Java-JavaScript …5b</a:t>
            </a:r>
          </a:p>
        </p:txBody>
      </p:sp>
      <p:sp>
        <p:nvSpPr>
          <p:cNvPr id="471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1523" y="1599640"/>
            <a:ext cx="8553739" cy="5191125"/>
          </a:xfrm>
          <a:ln/>
        </p:spPr>
        <p:txBody>
          <a:bodyPr>
            <a:noAutofit/>
          </a:bodyPr>
          <a:lstStyle/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2400" dirty="0" err="1"/>
              <a:t>main.js</a:t>
            </a:r>
            <a:endParaRPr lang="en-US" sz="2400" dirty="0"/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latin typeface="Monaco"/>
                <a:cs typeface="Monaco"/>
              </a:rPr>
              <a:t>function </a:t>
            </a:r>
            <a:r>
              <a:rPr lang="en-US" sz="1600" dirty="0" err="1">
                <a:solidFill>
                  <a:srgbClr val="FF0000"/>
                </a:solidFill>
                <a:latin typeface="Monaco"/>
                <a:cs typeface="Monaco"/>
              </a:rPr>
              <a:t>doFetchContacts</a:t>
            </a:r>
            <a:r>
              <a:rPr lang="en-US" sz="1600" dirty="0">
                <a:latin typeface="Monaco"/>
                <a:cs typeface="Monaco"/>
              </a:rPr>
              <a:t>(</a:t>
            </a:r>
            <a:r>
              <a:rPr lang="en-US" sz="1600" dirty="0" err="1">
                <a:latin typeface="Monaco"/>
                <a:cs typeface="Monaco"/>
              </a:rPr>
              <a:t>inType</a:t>
            </a:r>
            <a:r>
              <a:rPr lang="en-US" sz="1600" dirty="0">
                <a:latin typeface="Monaco"/>
                <a:cs typeface="Monaco"/>
              </a:rPr>
              <a:t>) {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latin typeface="Monaco"/>
                <a:cs typeface="Monaco"/>
              </a:rPr>
              <a:t>  </a:t>
            </a:r>
            <a:r>
              <a:rPr lang="en-US" sz="1600" dirty="0" err="1">
                <a:latin typeface="Monaco"/>
                <a:cs typeface="Monaco"/>
              </a:rPr>
              <a:t>fetchContacts</a:t>
            </a:r>
            <a:r>
              <a:rPr lang="en-US" sz="1600" dirty="0">
                <a:latin typeface="Monaco"/>
                <a:cs typeface="Monaco"/>
              </a:rPr>
              <a:t>()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latin typeface="Monaco"/>
                <a:cs typeface="Monaco"/>
              </a:rPr>
              <a:t>    .</a:t>
            </a:r>
            <a:r>
              <a:rPr lang="en-US" sz="1600" dirty="0">
                <a:solidFill>
                  <a:srgbClr val="FF0000"/>
                </a:solidFill>
                <a:latin typeface="Monaco"/>
                <a:cs typeface="Monaco"/>
              </a:rPr>
              <a:t>then</a:t>
            </a:r>
            <a:r>
              <a:rPr lang="en-US" sz="1600" dirty="0">
                <a:latin typeface="Monaco"/>
                <a:cs typeface="Monaco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function(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jsonArray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) {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      for (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var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 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i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=0; 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i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&lt;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jsonArray.length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; 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i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++) {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        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var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 data = 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getContactAsFormData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(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jsonArray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[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i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]);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        // send to server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        doSave2(</a:t>
            </a:r>
            <a:r>
              <a:rPr lang="en-US" sz="1600" dirty="0" err="1">
                <a:solidFill>
                  <a:srgbClr val="0000FF"/>
                </a:solidFill>
                <a:latin typeface="Monaco"/>
                <a:cs typeface="Monaco"/>
              </a:rPr>
              <a:t>inType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, data, false);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      }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latin typeface="Monaco"/>
                <a:cs typeface="Monaco"/>
              </a:rPr>
              <a:t>    </a:t>
            </a:r>
            <a:r>
              <a:rPr lang="en-US" sz="1600" dirty="0">
                <a:solidFill>
                  <a:srgbClr val="0000FF"/>
                </a:solidFill>
                <a:latin typeface="Monaco"/>
                <a:cs typeface="Monaco"/>
              </a:rPr>
              <a:t>}</a:t>
            </a:r>
            <a:r>
              <a:rPr lang="en-US" sz="1600" dirty="0">
                <a:latin typeface="Monaco"/>
                <a:cs typeface="Monaco"/>
              </a:rPr>
              <a:t>, </a:t>
            </a: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function(</a:t>
            </a:r>
            <a:r>
              <a:rPr lang="en-US" sz="1600" dirty="0" err="1">
                <a:solidFill>
                  <a:srgbClr val="008000"/>
                </a:solidFill>
                <a:latin typeface="Monaco"/>
                <a:cs typeface="Monaco"/>
              </a:rPr>
              <a:t>errMsg</a:t>
            </a: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) {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      $("#</a:t>
            </a:r>
            <a:r>
              <a:rPr lang="en-US" sz="1600" dirty="0" err="1">
                <a:solidFill>
                  <a:srgbClr val="008000"/>
                </a:solidFill>
                <a:latin typeface="Monaco"/>
                <a:cs typeface="Monaco"/>
              </a:rPr>
              <a:t>infoDialogHeader</a:t>
            </a: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").html("Error");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      $("#</a:t>
            </a:r>
            <a:r>
              <a:rPr lang="en-US" sz="1600" dirty="0" err="1">
                <a:solidFill>
                  <a:srgbClr val="008000"/>
                </a:solidFill>
                <a:latin typeface="Monaco"/>
                <a:cs typeface="Monaco"/>
              </a:rPr>
              <a:t>infoDialogContent</a:t>
            </a: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").html("Snap! "+</a:t>
            </a:r>
            <a:r>
              <a:rPr lang="en-US" sz="1600" dirty="0" err="1">
                <a:solidFill>
                  <a:srgbClr val="008000"/>
                </a:solidFill>
                <a:latin typeface="Monaco"/>
                <a:cs typeface="Monaco"/>
              </a:rPr>
              <a:t>errMsg</a:t>
            </a: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+" Stopping.”);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      $.</a:t>
            </a:r>
            <a:r>
              <a:rPr lang="en-US" sz="1600" dirty="0" err="1">
                <a:solidFill>
                  <a:srgbClr val="008000"/>
                </a:solidFill>
                <a:latin typeface="Monaco"/>
                <a:cs typeface="Monaco"/>
              </a:rPr>
              <a:t>mobile.changePage</a:t>
            </a: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($("#</a:t>
            </a:r>
            <a:r>
              <a:rPr lang="en-US" sz="1600" dirty="0" err="1">
                <a:solidFill>
                  <a:srgbClr val="008000"/>
                </a:solidFill>
                <a:latin typeface="Monaco"/>
                <a:cs typeface="Monaco"/>
              </a:rPr>
              <a:t>infoDialog</a:t>
            </a: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"), { role : "dialog" });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      return;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solidFill>
                  <a:srgbClr val="008000"/>
                </a:solidFill>
                <a:latin typeface="Monaco"/>
                <a:cs typeface="Monaco"/>
              </a:rPr>
              <a:t>    }</a:t>
            </a:r>
            <a:r>
              <a:rPr lang="en-US" sz="1600" dirty="0">
                <a:latin typeface="Monaco"/>
                <a:cs typeface="Monaco"/>
              </a:rPr>
              <a:t>);</a:t>
            </a:r>
          </a:p>
          <a:p>
            <a:pPr marL="46338" indent="0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600" dirty="0">
                <a:latin typeface="Monaco"/>
                <a:cs typeface="Monaco"/>
              </a:rPr>
              <a:t>}</a:t>
            </a:r>
          </a:p>
          <a:p>
            <a:pPr indent="-296321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endParaRPr lang="en-US" sz="2500" dirty="0"/>
          </a:p>
          <a:p>
            <a:pPr indent="-296321">
              <a:buNone/>
              <a:tabLst>
                <a:tab pos="307718" algn="l"/>
                <a:tab pos="408867" algn="l"/>
                <a:tab pos="819158" algn="l"/>
                <a:tab pos="1229450" algn="l"/>
                <a:tab pos="1639741" algn="l"/>
                <a:tab pos="2050032" algn="l"/>
                <a:tab pos="2460324" algn="l"/>
                <a:tab pos="2870615" algn="l"/>
                <a:tab pos="3280906" algn="l"/>
                <a:tab pos="3691197" algn="l"/>
                <a:tab pos="4101489" algn="l"/>
                <a:tab pos="4511780" algn="l"/>
                <a:tab pos="4922071" algn="l"/>
                <a:tab pos="5332362" algn="l"/>
                <a:tab pos="5742654" algn="l"/>
                <a:tab pos="6152945" algn="l"/>
                <a:tab pos="6563236" algn="l"/>
                <a:tab pos="6973528" algn="l"/>
                <a:tab pos="7383819" algn="l"/>
                <a:tab pos="7794110" algn="l"/>
                <a:tab pos="8204401" algn="l"/>
              </a:tabLst>
            </a:pP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1931939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 Preview - </a:t>
            </a:r>
            <a:r>
              <a:rPr lang="en-US" dirty="0" err="1" smtClean="0"/>
              <a:t>WebView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009" y="1600206"/>
            <a:ext cx="8501670" cy="4525963"/>
          </a:xfrm>
        </p:spPr>
        <p:txBody>
          <a:bodyPr>
            <a:normAutofit fontScale="85000" lnSpcReduction="20000"/>
          </a:bodyPr>
          <a:lstStyle/>
          <a:p>
            <a:r>
              <a:rPr lang="en-US" dirty="0" err="1" smtClean="0"/>
              <a:t>WebView</a:t>
            </a:r>
            <a:endParaRPr lang="en-US" dirty="0" smtClean="0"/>
          </a:p>
          <a:p>
            <a:pPr marL="0" indent="0">
              <a:buNone/>
            </a:pPr>
            <a:r>
              <a:rPr lang="en-US" sz="2000" dirty="0" smtClean="0"/>
              <a:t>	</a:t>
            </a:r>
            <a:r>
              <a:rPr lang="en-US" sz="1900" dirty="0" smtClean="0"/>
              <a:t>Developer Documentation download at  </a:t>
            </a:r>
            <a:r>
              <a:rPr lang="en-US" sz="1600" dirty="0" smtClean="0"/>
              <a:t>https</a:t>
            </a:r>
            <a:r>
              <a:rPr lang="en-US" sz="1600" dirty="0"/>
              <a:t>://</a:t>
            </a:r>
            <a:r>
              <a:rPr lang="en-US" sz="1600" dirty="0" err="1"/>
              <a:t>developer.android.com</a:t>
            </a:r>
            <a:r>
              <a:rPr lang="en-US" sz="1600" dirty="0"/>
              <a:t>/preview/</a:t>
            </a:r>
            <a:r>
              <a:rPr lang="en-US" sz="1600" dirty="0" err="1" smtClean="0"/>
              <a:t>download.html</a:t>
            </a:r>
            <a:endParaRPr lang="en-US" sz="1600" dirty="0" smtClean="0"/>
          </a:p>
          <a:p>
            <a:pPr marL="0" indent="0">
              <a:buNone/>
            </a:pPr>
            <a:endParaRPr lang="en-US" sz="1600" dirty="0" smtClean="0"/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2800" dirty="0" smtClean="0"/>
              <a:t>Google I</a:t>
            </a:r>
            <a:r>
              <a:rPr lang="en-US" sz="2800" dirty="0"/>
              <a:t>/O “</a:t>
            </a:r>
            <a:r>
              <a:rPr lang="en-US" sz="2800" dirty="0"/>
              <a:t>What’s New In Android</a:t>
            </a:r>
            <a:r>
              <a:rPr lang="en-US" sz="2800" dirty="0" smtClean="0"/>
              <a:t>”: </a:t>
            </a:r>
            <a:r>
              <a:rPr lang="en-US" sz="2800" dirty="0" smtClean="0"/>
              <a:t>Chet </a:t>
            </a:r>
            <a:r>
              <a:rPr lang="en-US" sz="2800" dirty="0" err="1" smtClean="0"/>
              <a:t>Haase</a:t>
            </a:r>
            <a:r>
              <a:rPr lang="en-US" sz="2800" dirty="0" smtClean="0"/>
              <a:t>, </a:t>
            </a:r>
            <a:r>
              <a:rPr lang="en-US" sz="2800" dirty="0" smtClean="0"/>
              <a:t>Dan </a:t>
            </a:r>
            <a:r>
              <a:rPr lang="en-US" sz="2800" dirty="0" smtClean="0"/>
              <a:t>Sandler</a:t>
            </a:r>
            <a:endParaRPr lang="en-US" sz="2800" dirty="0" smtClean="0"/>
          </a:p>
          <a:p>
            <a:pPr marL="741363" lvl="1" indent="-284163"/>
            <a:r>
              <a:rPr lang="en-US" dirty="0" err="1" smtClean="0"/>
              <a:t>postMessageToMainFrame</a:t>
            </a:r>
            <a:r>
              <a:rPr lang="en-US" dirty="0" smtClean="0"/>
              <a:t>(</a:t>
            </a:r>
            <a:r>
              <a:rPr lang="en-US" dirty="0" err="1" smtClean="0"/>
              <a:t>WebMessage</a:t>
            </a:r>
            <a:r>
              <a:rPr lang="en-US" dirty="0" smtClean="0"/>
              <a:t>, Uri)</a:t>
            </a:r>
          </a:p>
          <a:p>
            <a:pPr lvl="2"/>
            <a:r>
              <a:rPr lang="en-US" dirty="0"/>
              <a:t>Post a </a:t>
            </a:r>
            <a:r>
              <a:rPr lang="en-US" dirty="0" smtClean="0"/>
              <a:t>HTML5 </a:t>
            </a:r>
            <a:r>
              <a:rPr lang="en-US" dirty="0" err="1" smtClean="0"/>
              <a:t>PostMessage</a:t>
            </a:r>
            <a:r>
              <a:rPr lang="en-US" dirty="0" smtClean="0"/>
              <a:t> event to the </a:t>
            </a:r>
            <a:r>
              <a:rPr lang="en-US" dirty="0"/>
              <a:t>main frame. The embedded </a:t>
            </a:r>
            <a:r>
              <a:rPr lang="en-US" dirty="0" smtClean="0"/>
              <a:t>app </a:t>
            </a:r>
            <a:r>
              <a:rPr lang="en-US" dirty="0"/>
              <a:t>can restrict the messages to a certain </a:t>
            </a:r>
            <a:r>
              <a:rPr lang="en-US" dirty="0" smtClean="0"/>
              <a:t>target by specifying the origin (as a Uri) of the page that is intended to receive the message</a:t>
            </a:r>
          </a:p>
          <a:p>
            <a:pPr lvl="1"/>
            <a:r>
              <a:rPr lang="en-US" dirty="0" err="1" smtClean="0"/>
              <a:t>WebViewClient.onPageCommitVisible</a:t>
            </a:r>
            <a:r>
              <a:rPr lang="en-US" dirty="0" smtClean="0"/>
              <a:t>(</a:t>
            </a:r>
            <a:r>
              <a:rPr lang="en-US" dirty="0" err="1" smtClean="0"/>
              <a:t>WebView</a:t>
            </a:r>
            <a:r>
              <a:rPr lang="en-US" dirty="0" smtClean="0"/>
              <a:t>, String)</a:t>
            </a:r>
          </a:p>
          <a:p>
            <a:pPr lvl="2"/>
            <a:r>
              <a:rPr lang="en-US" dirty="0"/>
              <a:t>This callback can be used to determine the point at which it is safe to make a </a:t>
            </a:r>
            <a:r>
              <a:rPr lang="en-US" dirty="0" smtClean="0"/>
              <a:t>recycled </a:t>
            </a:r>
            <a:r>
              <a:rPr lang="en-US" dirty="0" err="1" smtClean="0"/>
              <a:t>WebView</a:t>
            </a:r>
            <a:r>
              <a:rPr lang="en-US" dirty="0" smtClean="0"/>
              <a:t> visible, ensuring that no stale content is shown</a:t>
            </a:r>
          </a:p>
          <a:p>
            <a:pPr lvl="1"/>
            <a:r>
              <a:rPr lang="en-US" dirty="0" err="1" smtClean="0"/>
              <a:t>WebSettings.setOffscreenPreRaster</a:t>
            </a:r>
            <a:r>
              <a:rPr lang="en-US" dirty="0" smtClean="0"/>
              <a:t>()</a:t>
            </a:r>
          </a:p>
          <a:p>
            <a:pPr lvl="2"/>
            <a:r>
              <a:rPr lang="en-US" dirty="0"/>
              <a:t>Sets whether this </a:t>
            </a:r>
            <a:r>
              <a:rPr lang="en-US" dirty="0" err="1"/>
              <a:t>WebView</a:t>
            </a:r>
            <a:r>
              <a:rPr lang="en-US" dirty="0"/>
              <a:t> should raster tiles when it is </a:t>
            </a:r>
            <a:r>
              <a:rPr lang="en-US" dirty="0" err="1"/>
              <a:t>offscreen</a:t>
            </a:r>
            <a:r>
              <a:rPr lang="en-US" dirty="0"/>
              <a:t> but attached to a window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721873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 Preview - Chrome Custom Tabs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Current choices when user taps a URL</a:t>
            </a:r>
          </a:p>
          <a:p>
            <a:pPr lvl="1"/>
            <a:r>
              <a:rPr lang="en-US" dirty="0" smtClean="0"/>
              <a:t>Launch the device browser</a:t>
            </a:r>
          </a:p>
          <a:p>
            <a:pPr lvl="2"/>
            <a:r>
              <a:rPr lang="en-US" dirty="0" smtClean="0"/>
              <a:t>Context switching for user</a:t>
            </a:r>
          </a:p>
          <a:p>
            <a:pPr lvl="2"/>
            <a:r>
              <a:rPr lang="en-US" dirty="0" smtClean="0"/>
              <a:t>UI not customizable</a:t>
            </a:r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WebView</a:t>
            </a:r>
            <a:r>
              <a:rPr lang="en-US" dirty="0" smtClean="0"/>
              <a:t> to get an in-app ‘browser’</a:t>
            </a:r>
          </a:p>
          <a:p>
            <a:pPr lvl="2"/>
            <a:r>
              <a:rPr lang="en-US" dirty="0" smtClean="0"/>
              <a:t>Does not share state with actual device browser</a:t>
            </a:r>
          </a:p>
          <a:p>
            <a:pPr lvl="2"/>
            <a:r>
              <a:rPr lang="en-US" dirty="0" smtClean="0"/>
              <a:t>Extra work to get own in-app ‘browser’</a:t>
            </a:r>
          </a:p>
          <a:p>
            <a:r>
              <a:rPr lang="en-US" dirty="0" smtClean="0"/>
              <a:t>Chrome custom tabs</a:t>
            </a:r>
          </a:p>
          <a:p>
            <a:pPr lvl="1"/>
            <a:r>
              <a:rPr lang="en-US" dirty="0" smtClean="0"/>
              <a:t>More seamless transition between native and web</a:t>
            </a:r>
          </a:p>
          <a:p>
            <a:pPr lvl="2"/>
            <a:r>
              <a:rPr lang="en-US" dirty="0" smtClean="0"/>
              <a:t>Can customize Chrome’s look and feel</a:t>
            </a:r>
          </a:p>
          <a:p>
            <a:pPr lvl="2"/>
            <a:r>
              <a:rPr lang="en-US" dirty="0" smtClean="0"/>
              <a:t>Can pre-start </a:t>
            </a:r>
            <a:r>
              <a:rPr lang="en-US" dirty="0" err="1" smtClean="0"/>
              <a:t>Chome</a:t>
            </a:r>
            <a:r>
              <a:rPr lang="en-US" dirty="0" smtClean="0"/>
              <a:t> and pre-fetch content for faster loading</a:t>
            </a:r>
          </a:p>
          <a:p>
            <a:pPr marL="57111" indent="0">
              <a:buNone/>
            </a:pPr>
            <a:endParaRPr lang="en-US" sz="1900" dirty="0" smtClean="0"/>
          </a:p>
          <a:p>
            <a:pPr marL="57111" indent="0">
              <a:buNone/>
            </a:pPr>
            <a:r>
              <a:rPr lang="en-US" sz="2400" dirty="0" smtClean="0"/>
              <a:t>Reference  https://</a:t>
            </a:r>
            <a:r>
              <a:rPr lang="en-US" sz="2400" dirty="0" err="1" smtClean="0"/>
              <a:t>developer.chrome.com</a:t>
            </a:r>
            <a:r>
              <a:rPr lang="en-US" sz="2400" dirty="0" smtClean="0"/>
              <a:t>/</a:t>
            </a:r>
            <a:r>
              <a:rPr lang="en-US" sz="2400" dirty="0" err="1" smtClean="0"/>
              <a:t>multidevice</a:t>
            </a:r>
            <a:r>
              <a:rPr lang="en-US" sz="2400" dirty="0" smtClean="0"/>
              <a:t>/android/</a:t>
            </a:r>
            <a:r>
              <a:rPr lang="en-US" sz="2400" dirty="0" err="1" smtClean="0"/>
              <a:t>customtabs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8109754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 Preview - Chrome Custom Tabs</a:t>
            </a:r>
            <a:br>
              <a:rPr lang="en-US" dirty="0" smtClean="0"/>
            </a:br>
            <a:r>
              <a:rPr lang="en-US" dirty="0" err="1" smtClean="0"/>
              <a:t>vs</a:t>
            </a:r>
            <a:r>
              <a:rPr lang="en-US" dirty="0" smtClean="0"/>
              <a:t> </a:t>
            </a:r>
            <a:r>
              <a:rPr lang="en-US" dirty="0" err="1" smtClean="0"/>
              <a:t>WebView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Using example of </a:t>
            </a:r>
            <a:r>
              <a:rPr lang="en-US" dirty="0" err="1" smtClean="0"/>
              <a:t>Pinterest</a:t>
            </a:r>
            <a:r>
              <a:rPr lang="en-US" dirty="0" smtClean="0"/>
              <a:t>, Chrome custom tabs allow </a:t>
            </a:r>
            <a:r>
              <a:rPr lang="en-US" dirty="0"/>
              <a:t>you to load </a:t>
            </a:r>
            <a:r>
              <a:rPr lang="en-US" dirty="0" smtClean="0"/>
              <a:t>a Chrome tab (page) with pre-fetched content on </a:t>
            </a:r>
            <a:r>
              <a:rPr lang="en-US" dirty="0"/>
              <a:t>top of your </a:t>
            </a:r>
            <a:r>
              <a:rPr lang="en-US" dirty="0" smtClean="0"/>
              <a:t>app</a:t>
            </a:r>
          </a:p>
          <a:p>
            <a:pPr lvl="1"/>
            <a:r>
              <a:rPr lang="en-US" dirty="0" smtClean="0"/>
              <a:t>can customize experience e.g. same toolbar color, back button and overflow button at top, transition animations</a:t>
            </a:r>
          </a:p>
          <a:p>
            <a:pPr lvl="1"/>
            <a:r>
              <a:rPr lang="en-US" dirty="0" smtClean="0"/>
              <a:t>provide all of Chrome’s benefits e.g. logged in session, </a:t>
            </a:r>
            <a:r>
              <a:rPr lang="en-US" dirty="0" err="1" smtClean="0"/>
              <a:t>autofill</a:t>
            </a:r>
            <a:r>
              <a:rPr lang="en-US" dirty="0" smtClean="0"/>
              <a:t>, saved password</a:t>
            </a:r>
          </a:p>
          <a:p>
            <a:r>
              <a:rPr lang="en-US" dirty="0" smtClean="0"/>
              <a:t>When to use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/>
              <a:t>WebView</a:t>
            </a:r>
            <a:r>
              <a:rPr lang="en-US" dirty="0"/>
              <a:t> is good solution if you are hosting your own content inside your </a:t>
            </a:r>
            <a:r>
              <a:rPr lang="en-US" dirty="0" smtClean="0"/>
              <a:t>app</a:t>
            </a:r>
          </a:p>
          <a:p>
            <a:pPr lvl="1"/>
            <a:r>
              <a:rPr lang="en-US" dirty="0"/>
              <a:t>If your app directs people to URLs outside your domain, </a:t>
            </a:r>
            <a:r>
              <a:rPr lang="en-US" dirty="0" smtClean="0"/>
              <a:t>recommend Chrome </a:t>
            </a:r>
            <a:r>
              <a:rPr lang="en-US" dirty="0"/>
              <a:t>custom </a:t>
            </a:r>
            <a:r>
              <a:rPr lang="en-US" dirty="0" smtClean="0"/>
              <a:t>tabs</a:t>
            </a:r>
          </a:p>
        </p:txBody>
      </p:sp>
    </p:spTree>
    <p:extLst>
      <p:ext uri="{BB962C8B-B14F-4D97-AF65-F5344CB8AC3E}">
        <p14:creationId xmlns:p14="http://schemas.microsoft.com/office/powerpoint/2010/main" val="387410231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5410200"/>
            <a:ext cx="8229600" cy="7620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solidFill>
                  <a:schemeClr val="tx1"/>
                </a:solidFill>
                <a:hlinkClick r:id="rId2"/>
              </a:rPr>
              <a:t>eventmobi.com</a:t>
            </a:r>
            <a:r>
              <a:rPr lang="en-US" sz="3200" b="1" dirty="0">
                <a:solidFill>
                  <a:schemeClr val="tx1"/>
                </a:solidFill>
                <a:hlinkClick r:id="rId2"/>
              </a:rPr>
              <a:t>/</a:t>
            </a:r>
            <a:r>
              <a:rPr lang="en-US" sz="3200" b="1" dirty="0" smtClean="0">
                <a:solidFill>
                  <a:schemeClr val="tx1"/>
                </a:solidFill>
                <a:hlinkClick r:id="rId2"/>
              </a:rPr>
              <a:t>adcboston</a:t>
            </a:r>
            <a:r>
              <a:rPr lang="en-US" sz="3200" b="1" dirty="0" smtClean="0">
                <a:solidFill>
                  <a:schemeClr val="tx1"/>
                </a:solidFill>
              </a:rPr>
              <a:t> </a:t>
            </a:r>
            <a:endParaRPr lang="en-US" sz="3200" b="1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219200" y="2743200"/>
            <a:ext cx="6386946" cy="1447800"/>
          </a:xfrm>
        </p:spPr>
        <p:txBody>
          <a:bodyPr/>
          <a:lstStyle/>
          <a:p>
            <a:pPr algn="ctr"/>
            <a:r>
              <a:rPr lang="en-US" sz="3200" b="1" dirty="0" smtClean="0"/>
              <a:t>Please take a moment to fill out the class feedback form via the app. Paper feedback forms are also available in the back of the room.</a:t>
            </a:r>
            <a:endParaRPr lang="en-US" sz="3200" b="1" dirty="0"/>
          </a:p>
        </p:txBody>
      </p:sp>
      <p:pic>
        <p:nvPicPr>
          <p:cNvPr id="5" name="Picture 4" descr="ADCLogo_larg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457200"/>
            <a:ext cx="7594600" cy="1984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064549"/>
      </p:ext>
    </p:extLst>
  </p:cSld>
  <p:clrMapOvr>
    <a:masterClrMapping/>
  </p:clrMapOvr>
  <p:transition xmlns:p14="http://schemas.microsoft.com/office/powerpoint/2010/main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Text Box 1"/>
          <p:cNvSpPr txBox="1">
            <a:spLocks noChangeArrowheads="1"/>
          </p:cNvSpPr>
          <p:nvPr/>
        </p:nvSpPr>
        <p:spPr bwMode="auto">
          <a:xfrm>
            <a:off x="456046" y="274544"/>
            <a:ext cx="8208818" cy="1121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 dirty="0">
                <a:solidFill>
                  <a:srgbClr val="000000"/>
                </a:solidFill>
              </a:rPr>
              <a:t>Class reference material</a:t>
            </a:r>
          </a:p>
        </p:txBody>
      </p:sp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456048" y="1411941"/>
            <a:ext cx="8203045" cy="4975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558800" indent="-465138"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marL="31320" indent="0">
              <a:spcBef>
                <a:spcPts val="718"/>
              </a:spcBef>
              <a:buSzPct val="45000"/>
            </a:pPr>
            <a:r>
              <a:rPr lang="en-US" sz="2900" dirty="0">
                <a:solidFill>
                  <a:srgbClr val="000000"/>
                </a:solidFill>
              </a:rPr>
              <a:t>Demo hybrid Android app references:</a:t>
            </a:r>
          </a:p>
          <a:p>
            <a:pPr marL="31320" indent="0">
              <a:spcBef>
                <a:spcPts val="718"/>
              </a:spcBef>
              <a:buSzPct val="45000"/>
            </a:pPr>
            <a:r>
              <a:rPr lang="en-US" i="1" dirty="0" smtClean="0">
                <a:solidFill>
                  <a:srgbClr val="000000"/>
                </a:solidFill>
                <a:cs typeface="Arial" charset="0"/>
              </a:rPr>
              <a:t>Demo Hybrid </a:t>
            </a:r>
            <a:r>
              <a:rPr lang="en-US" i="1" dirty="0">
                <a:solidFill>
                  <a:srgbClr val="000000"/>
                </a:solidFill>
                <a:cs typeface="Arial" charset="0"/>
              </a:rPr>
              <a:t>Mobile Organizer</a:t>
            </a:r>
          </a:p>
          <a:p>
            <a:pPr marL="685319" lvl="1" indent="-283963">
              <a:spcBef>
                <a:spcPts val="718"/>
              </a:spcBef>
              <a:buSzPts val="2000"/>
              <a:buFont typeface="Arial"/>
              <a:buChar char="•"/>
            </a:pPr>
            <a:r>
              <a:rPr lang="en-US" sz="2000" dirty="0">
                <a:solidFill>
                  <a:srgbClr val="000000"/>
                </a:solidFill>
                <a:latin typeface="Arial"/>
                <a:ea typeface="ＭＳ Ｐゴシック"/>
              </a:rPr>
              <a:t>Clone </a:t>
            </a:r>
            <a:r>
              <a:rPr lang="en-US" sz="2000" dirty="0" smtClean="0">
                <a:solidFill>
                  <a:srgbClr val="000000"/>
                </a:solidFill>
                <a:latin typeface="Arial"/>
                <a:ea typeface="ＭＳ Ｐゴシック"/>
              </a:rPr>
              <a:t>from</a:t>
            </a:r>
            <a:r>
              <a:rPr lang="en-US" sz="1800" dirty="0" smtClean="0">
                <a:solidFill>
                  <a:srgbClr val="000000"/>
                </a:solidFill>
                <a:latin typeface="Arial"/>
                <a:ea typeface="ＭＳ Ｐゴシック"/>
              </a:rPr>
              <a:t>  </a:t>
            </a:r>
            <a:r>
              <a:rPr lang="en-US" sz="1800" dirty="0">
                <a:solidFill>
                  <a:srgbClr val="000000"/>
                </a:solidFill>
                <a:latin typeface="Arial"/>
                <a:ea typeface="ＭＳ Ｐゴシック"/>
              </a:rPr>
              <a:t>https://</a:t>
            </a:r>
            <a:r>
              <a:rPr lang="en-US" sz="1800" dirty="0" err="1">
                <a:solidFill>
                  <a:srgbClr val="000000"/>
                </a:solidFill>
                <a:latin typeface="Arial"/>
                <a:ea typeface="ＭＳ Ｐゴシック"/>
              </a:rPr>
              <a:t>github.com</a:t>
            </a:r>
            <a:r>
              <a:rPr lang="en-US" sz="1800" dirty="0">
                <a:solidFill>
                  <a:srgbClr val="000000"/>
                </a:solidFill>
                <a:latin typeface="Arial"/>
                <a:ea typeface="ＭＳ Ｐゴシック"/>
              </a:rPr>
              <a:t>/</a:t>
            </a:r>
            <a:r>
              <a:rPr lang="en-US" sz="1800" dirty="0" err="1">
                <a:solidFill>
                  <a:srgbClr val="000000"/>
                </a:solidFill>
                <a:latin typeface="Arial"/>
                <a:ea typeface="ＭＳ Ｐゴシック"/>
              </a:rPr>
              <a:t>clkim</a:t>
            </a:r>
            <a:r>
              <a:rPr lang="en-US" sz="1800" dirty="0">
                <a:solidFill>
                  <a:srgbClr val="000000"/>
                </a:solidFill>
                <a:latin typeface="Arial"/>
                <a:ea typeface="ＭＳ Ｐゴシック"/>
              </a:rPr>
              <a:t>/demoHybridMyMblOrgnzr2015</a:t>
            </a:r>
            <a:endParaRPr lang="en-US" sz="1800" dirty="0">
              <a:solidFill>
                <a:srgbClr val="000000"/>
              </a:solidFill>
            </a:endParaRPr>
          </a:p>
          <a:p>
            <a:pPr marL="31320" indent="0">
              <a:spcBef>
                <a:spcPts val="718"/>
              </a:spcBef>
              <a:buSzPct val="45000"/>
            </a:pPr>
            <a:endParaRPr lang="en-US" sz="1600" dirty="0">
              <a:solidFill>
                <a:srgbClr val="000000"/>
              </a:solidFill>
            </a:endParaRPr>
          </a:p>
          <a:p>
            <a:pPr marL="31320" indent="0">
              <a:spcBef>
                <a:spcPts val="718"/>
              </a:spcBef>
              <a:buSzPct val="45000"/>
            </a:pPr>
            <a:r>
              <a:rPr lang="en-US" i="1" dirty="0" smtClean="0">
                <a:solidFill>
                  <a:srgbClr val="000000"/>
                </a:solidFill>
              </a:rPr>
              <a:t>Pro </a:t>
            </a:r>
            <a:r>
              <a:rPr lang="en-US" i="1" dirty="0" err="1">
                <a:solidFill>
                  <a:srgbClr val="000000"/>
                </a:solidFill>
              </a:rPr>
              <a:t>iOS</a:t>
            </a:r>
            <a:r>
              <a:rPr lang="en-US" i="1" dirty="0">
                <a:solidFill>
                  <a:srgbClr val="000000"/>
                </a:solidFill>
              </a:rPr>
              <a:t> and Android Apps for Business: </a:t>
            </a:r>
            <a:r>
              <a:rPr lang="en-US" sz="2200" i="1" dirty="0">
                <a:solidFill>
                  <a:srgbClr val="000000"/>
                </a:solidFill>
              </a:rPr>
              <a:t>with </a:t>
            </a:r>
            <a:r>
              <a:rPr lang="en-US" sz="2200" i="1" dirty="0" err="1">
                <a:solidFill>
                  <a:srgbClr val="000000"/>
                </a:solidFill>
              </a:rPr>
              <a:t>jQuery</a:t>
            </a:r>
            <a:r>
              <a:rPr lang="en-US" sz="2200" i="1" dirty="0">
                <a:solidFill>
                  <a:srgbClr val="000000"/>
                </a:solidFill>
              </a:rPr>
              <a:t> Mobile, </a:t>
            </a:r>
            <a:r>
              <a:rPr lang="en-US" sz="2200" i="1" dirty="0" err="1">
                <a:solidFill>
                  <a:srgbClr val="000000"/>
                </a:solidFill>
              </a:rPr>
              <a:t>node.js</a:t>
            </a:r>
            <a:r>
              <a:rPr lang="en-US" sz="2200" i="1" dirty="0">
                <a:solidFill>
                  <a:srgbClr val="000000"/>
                </a:solidFill>
              </a:rPr>
              <a:t>, and </a:t>
            </a:r>
            <a:r>
              <a:rPr lang="en-US" sz="2200" i="1" dirty="0" err="1" smtClean="0">
                <a:solidFill>
                  <a:srgbClr val="000000"/>
                </a:solidFill>
              </a:rPr>
              <a:t>MongoDB</a:t>
            </a:r>
            <a:r>
              <a:rPr lang="en-US" sz="2200" i="1" dirty="0" smtClean="0">
                <a:solidFill>
                  <a:srgbClr val="000000"/>
                </a:solidFill>
              </a:rPr>
              <a:t>  </a:t>
            </a:r>
            <a:r>
              <a:rPr lang="en-US" dirty="0" smtClean="0">
                <a:solidFill>
                  <a:srgbClr val="000000"/>
                </a:solidFill>
              </a:rPr>
              <a:t>(</a:t>
            </a:r>
            <a:r>
              <a:rPr lang="en-US" dirty="0" err="1">
                <a:solidFill>
                  <a:srgbClr val="000000"/>
                </a:solidFill>
              </a:rPr>
              <a:t>Apress</a:t>
            </a:r>
            <a:r>
              <a:rPr lang="en-US" dirty="0">
                <a:solidFill>
                  <a:srgbClr val="000000"/>
                </a:solidFill>
              </a:rPr>
              <a:t>)</a:t>
            </a:r>
            <a:r>
              <a:rPr lang="en-US" dirty="0" smtClean="0">
                <a:solidFill>
                  <a:srgbClr val="000000"/>
                </a:solidFill>
              </a:rPr>
              <a:t>  by </a:t>
            </a:r>
            <a:r>
              <a:rPr lang="en-US" dirty="0">
                <a:solidFill>
                  <a:srgbClr val="000000"/>
                </a:solidFill>
              </a:rPr>
              <a:t>Frank </a:t>
            </a:r>
            <a:r>
              <a:rPr lang="en-US" dirty="0" err="1" smtClean="0">
                <a:solidFill>
                  <a:srgbClr val="000000"/>
                </a:solidFill>
              </a:rPr>
              <a:t>Zammetti</a:t>
            </a:r>
            <a:endParaRPr lang="en-US" dirty="0">
              <a:solidFill>
                <a:srgbClr val="000000"/>
              </a:solidFill>
            </a:endParaRPr>
          </a:p>
          <a:p>
            <a:pPr marL="664206" lvl="1" indent="-254202">
              <a:spcBef>
                <a:spcPts val="718"/>
              </a:spcBef>
              <a:buFont typeface="Arial"/>
              <a:buChar char="•"/>
            </a:pPr>
            <a:r>
              <a:rPr lang="en-US" sz="1800" dirty="0">
                <a:solidFill>
                  <a:srgbClr val="000000"/>
                </a:solidFill>
              </a:rPr>
              <a:t>The </a:t>
            </a:r>
            <a:r>
              <a:rPr lang="en-US" sz="1800" i="1" dirty="0">
                <a:solidFill>
                  <a:srgbClr val="000000"/>
                </a:solidFill>
              </a:rPr>
              <a:t>web app</a:t>
            </a:r>
            <a:r>
              <a:rPr lang="en-US" sz="1800" dirty="0">
                <a:solidFill>
                  <a:srgbClr val="000000"/>
                </a:solidFill>
              </a:rPr>
              <a:t> portion of our Demo hybrid Android app is from the book’s demo app client side; we do some hacks so as to re-use the code, but </a:t>
            </a:r>
            <a:r>
              <a:rPr lang="en-US" sz="1800" i="1" dirty="0">
                <a:solidFill>
                  <a:srgbClr val="000000"/>
                </a:solidFill>
              </a:rPr>
              <a:t>give only high-level overview </a:t>
            </a:r>
            <a:r>
              <a:rPr lang="en-US" sz="1800" dirty="0">
                <a:solidFill>
                  <a:srgbClr val="000000"/>
                </a:solidFill>
              </a:rPr>
              <a:t>of code not directly related to Hybrid apps</a:t>
            </a:r>
          </a:p>
          <a:p>
            <a:pPr marL="664206" lvl="1" indent="-254202">
              <a:spcBef>
                <a:spcPts val="718"/>
              </a:spcBef>
              <a:buFont typeface="Arial"/>
              <a:buChar char="•"/>
            </a:pPr>
            <a:r>
              <a:rPr lang="en-US" sz="1800" dirty="0">
                <a:solidFill>
                  <a:srgbClr val="000000"/>
                </a:solidFill>
              </a:rPr>
              <a:t>Book's source code is here</a:t>
            </a:r>
          </a:p>
          <a:p>
            <a:pPr algn="l">
              <a:buClrTx/>
              <a:buFontTx/>
              <a:buNone/>
            </a:pPr>
            <a:r>
              <a:rPr lang="en-US" sz="1800" dirty="0">
                <a:solidFill>
                  <a:srgbClr val="000000"/>
                </a:solidFill>
              </a:rPr>
              <a:t>		</a:t>
            </a:r>
            <a:r>
              <a:rPr lang="en-US" sz="1400" dirty="0">
                <a:solidFill>
                  <a:srgbClr val="000000"/>
                </a:solidFill>
              </a:rPr>
              <a:t>http://</a:t>
            </a:r>
            <a:r>
              <a:rPr lang="en-US" sz="1400" dirty="0" err="1">
                <a:solidFill>
                  <a:srgbClr val="000000"/>
                </a:solidFill>
              </a:rPr>
              <a:t>www.apress.com</a:t>
            </a:r>
            <a:r>
              <a:rPr lang="en-US" sz="1400" dirty="0">
                <a:solidFill>
                  <a:srgbClr val="000000"/>
                </a:solidFill>
              </a:rPr>
              <a:t>/downloadable/download/sample/</a:t>
            </a:r>
            <a:r>
              <a:rPr lang="en-US" sz="1400" dirty="0" err="1">
                <a:solidFill>
                  <a:srgbClr val="000000"/>
                </a:solidFill>
              </a:rPr>
              <a:t>sample_id</a:t>
            </a:r>
            <a:r>
              <a:rPr lang="en-US" sz="1400" dirty="0">
                <a:solidFill>
                  <a:srgbClr val="000000"/>
                </a:solidFill>
              </a:rPr>
              <a:t>/1471/</a:t>
            </a:r>
          </a:p>
          <a:p>
            <a:pPr marL="621863" lvl="1" indent="-226856">
              <a:spcBef>
                <a:spcPts val="718"/>
              </a:spcBef>
              <a:buFont typeface="Arial"/>
              <a:buChar char="•"/>
              <a:tabLst>
                <a:tab pos="621863" algn="l"/>
                <a:tab pos="1015288" algn="l"/>
                <a:tab pos="1472166" algn="l"/>
                <a:tab pos="1929047" algn="l"/>
                <a:tab pos="2385926" algn="l"/>
                <a:tab pos="2842803" algn="l"/>
                <a:tab pos="3299684" algn="l"/>
                <a:tab pos="3756565" algn="l"/>
                <a:tab pos="4213443" algn="l"/>
                <a:tab pos="4670321" algn="l"/>
                <a:tab pos="5127201" algn="l"/>
                <a:tab pos="5584081" algn="l"/>
                <a:tab pos="6040960" algn="l"/>
                <a:tab pos="6497839" algn="l"/>
                <a:tab pos="6954717" algn="l"/>
                <a:tab pos="7411601" algn="l"/>
                <a:tab pos="7868479" algn="l"/>
                <a:tab pos="8325357" algn="l"/>
                <a:tab pos="8782237" algn="l"/>
                <a:tab pos="9239116" algn="l"/>
                <a:tab pos="9695995" algn="l"/>
              </a:tabLst>
            </a:pPr>
            <a:r>
              <a:rPr lang="en-US" sz="1800" dirty="0">
                <a:solidFill>
                  <a:srgbClr val="000000"/>
                </a:solidFill>
              </a:rPr>
              <a:t>The web app portion needs a backend server, taken </a:t>
            </a:r>
            <a:r>
              <a:rPr lang="en-US" sz="1800" dirty="0" smtClean="0">
                <a:solidFill>
                  <a:srgbClr val="000000"/>
                </a:solidFill>
              </a:rPr>
              <a:t>from the </a:t>
            </a:r>
            <a:r>
              <a:rPr lang="en-US" sz="1800" dirty="0">
                <a:solidFill>
                  <a:srgbClr val="000000"/>
                </a:solidFill>
              </a:rPr>
              <a:t>book’s demo app server </a:t>
            </a:r>
            <a:r>
              <a:rPr lang="en-US" sz="1800" i="1" dirty="0">
                <a:solidFill>
                  <a:srgbClr val="000000"/>
                </a:solidFill>
                <a:cs typeface="Arial" charset="0"/>
              </a:rPr>
              <a:t>side</a:t>
            </a:r>
            <a:r>
              <a:rPr lang="en-US" sz="1800" dirty="0">
                <a:solidFill>
                  <a:srgbClr val="000000"/>
                </a:solidFill>
                <a:cs typeface="Arial" charset="0"/>
              </a:rPr>
              <a:t>; we run that as is, and </a:t>
            </a:r>
            <a:r>
              <a:rPr lang="en-US" sz="1800" i="1" dirty="0">
                <a:solidFill>
                  <a:srgbClr val="000000"/>
                </a:solidFill>
                <a:cs typeface="Arial" charset="0"/>
              </a:rPr>
              <a:t>do not delve</a:t>
            </a:r>
            <a:r>
              <a:rPr lang="en-US" sz="1800" dirty="0">
                <a:solidFill>
                  <a:srgbClr val="000000"/>
                </a:solidFill>
                <a:cs typeface="Arial" charset="0"/>
              </a:rPr>
              <a:t> into that code</a:t>
            </a:r>
          </a:p>
          <a:p>
            <a:pPr algn="l">
              <a:buClrTx/>
              <a:buFontTx/>
              <a:buNone/>
            </a:pPr>
            <a:endParaRPr lang="en-US" sz="1800" dirty="0">
              <a:solidFill>
                <a:srgbClr val="000000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01624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Text Box 1"/>
          <p:cNvSpPr txBox="1">
            <a:spLocks noChangeArrowheads="1"/>
          </p:cNvSpPr>
          <p:nvPr/>
        </p:nvSpPr>
        <p:spPr bwMode="auto">
          <a:xfrm>
            <a:off x="456046" y="274544"/>
            <a:ext cx="8208818" cy="1121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 anchor="ctr">
            <a:norm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algn="ctr">
              <a:buClrTx/>
              <a:buFontTx/>
              <a:buNone/>
            </a:pPr>
            <a:r>
              <a:rPr lang="en-US" sz="4500" dirty="0">
                <a:solidFill>
                  <a:srgbClr val="000000"/>
                </a:solidFill>
              </a:rPr>
              <a:t>Class reference material …2</a:t>
            </a:r>
          </a:p>
        </p:txBody>
      </p:sp>
      <p:sp>
        <p:nvSpPr>
          <p:cNvPr id="5122" name="Text Box 2"/>
          <p:cNvSpPr txBox="1">
            <a:spLocks noChangeArrowheads="1"/>
          </p:cNvSpPr>
          <p:nvPr/>
        </p:nvSpPr>
        <p:spPr bwMode="auto">
          <a:xfrm>
            <a:off x="456046" y="1411941"/>
            <a:ext cx="8208818" cy="4840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80709" tIns="41968" rIns="80709" bIns="41968"/>
          <a:lstStyle>
            <a:lvl1pPr marL="558800" indent="-465138"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25146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6pPr>
            <a:lvl7pPr marL="29718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7pPr>
            <a:lvl8pPr marL="34290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8pPr>
            <a:lvl9pPr marL="3886200" indent="-228600" algn="r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558800" algn="l"/>
                <a:tab pos="1016000" algn="l"/>
                <a:tab pos="1473200" algn="l"/>
                <a:tab pos="1930400" algn="l"/>
                <a:tab pos="2387600" algn="l"/>
                <a:tab pos="2844800" algn="l"/>
                <a:tab pos="3302000" algn="l"/>
                <a:tab pos="3759200" algn="l"/>
                <a:tab pos="4216400" algn="l"/>
                <a:tab pos="4673600" algn="l"/>
                <a:tab pos="5130800" algn="l"/>
                <a:tab pos="5588000" algn="l"/>
                <a:tab pos="6045200" algn="l"/>
                <a:tab pos="6502400" algn="l"/>
                <a:tab pos="6959600" algn="l"/>
                <a:tab pos="7416800" algn="l"/>
                <a:tab pos="7874000" algn="l"/>
                <a:tab pos="8331200" algn="l"/>
                <a:tab pos="8788400" algn="l"/>
                <a:tab pos="9245600" algn="l"/>
                <a:tab pos="9702800" algn="l"/>
              </a:tabLst>
              <a:defRPr sz="2400">
                <a:solidFill>
                  <a:srgbClr val="FFFFFF"/>
                </a:solidFill>
                <a:latin typeface="Arial" charset="0"/>
                <a:ea typeface="ＭＳ Ｐゴシック" charset="0"/>
                <a:cs typeface="ＭＳ Ｐゴシック" charset="0"/>
              </a:defRPr>
            </a:lvl9pPr>
          </a:lstStyle>
          <a:p>
            <a:pPr indent="-501115">
              <a:spcBef>
                <a:spcPts val="718"/>
              </a:spcBef>
            </a:pPr>
            <a:r>
              <a:rPr lang="en-US" sz="2900" dirty="0">
                <a:solidFill>
                  <a:srgbClr val="000000"/>
                </a:solidFill>
              </a:rPr>
              <a:t>Demo hybrid Android app references:</a:t>
            </a:r>
          </a:p>
          <a:p>
            <a:pPr marL="31320" indent="0">
              <a:spcBef>
                <a:spcPts val="718"/>
              </a:spcBef>
              <a:buSzPct val="45000"/>
            </a:pPr>
            <a:r>
              <a:rPr lang="en-US" i="1" dirty="0">
                <a:solidFill>
                  <a:srgbClr val="000000"/>
                </a:solidFill>
                <a:cs typeface="Arial" charset="0"/>
              </a:rPr>
              <a:t>k</a:t>
            </a:r>
            <a:r>
              <a:rPr lang="en-US" i="1" dirty="0" smtClean="0">
                <a:solidFill>
                  <a:srgbClr val="000000"/>
                </a:solidFill>
                <a:cs typeface="Arial" charset="0"/>
              </a:rPr>
              <a:t>arura</a:t>
            </a:r>
          </a:p>
          <a:p>
            <a:pPr marL="664206" lvl="1" indent="-254202">
              <a:spcBef>
                <a:spcPts val="718"/>
              </a:spcBef>
              <a:buFont typeface="Arial"/>
              <a:buChar char="•"/>
            </a:pPr>
            <a:r>
              <a:rPr lang="en-US" sz="1800" dirty="0">
                <a:solidFill>
                  <a:srgbClr val="000000"/>
                </a:solidFill>
                <a:cs typeface="Arial" charset="0"/>
              </a:rPr>
              <a:t>An open source framework for Hybrid app development on Android</a:t>
            </a:r>
          </a:p>
          <a:p>
            <a:pPr marL="682150" lvl="1" indent="-287135">
              <a:spcBef>
                <a:spcPts val="718"/>
              </a:spcBef>
              <a:buFont typeface="Arial"/>
              <a:buChar char="•"/>
              <a:tabLst>
                <a:tab pos="1015288" algn="l"/>
                <a:tab pos="1472166" algn="l"/>
                <a:tab pos="1929047" algn="l"/>
                <a:tab pos="2385926" algn="l"/>
                <a:tab pos="2842803" algn="l"/>
                <a:tab pos="3299684" algn="l"/>
                <a:tab pos="3756565" algn="l"/>
                <a:tab pos="4213443" algn="l"/>
                <a:tab pos="4670321" algn="l"/>
                <a:tab pos="5127201" algn="l"/>
                <a:tab pos="5584081" algn="l"/>
                <a:tab pos="6040960" algn="l"/>
                <a:tab pos="6497839" algn="l"/>
                <a:tab pos="6954717" algn="l"/>
                <a:tab pos="7411601" algn="l"/>
                <a:tab pos="7868479" algn="l"/>
                <a:tab pos="8325357" algn="l"/>
                <a:tab pos="8782237" algn="l"/>
                <a:tab pos="9239116" algn="l"/>
                <a:tab pos="9695995" algn="l"/>
              </a:tabLst>
            </a:pPr>
            <a:r>
              <a:rPr lang="en-US" sz="1800" dirty="0">
                <a:solidFill>
                  <a:srgbClr val="000000"/>
                </a:solidFill>
                <a:cs typeface="Arial" charset="0"/>
              </a:rPr>
              <a:t>For convenience, our Demo app uses </a:t>
            </a:r>
            <a:r>
              <a:rPr lang="en-US" sz="1800" dirty="0" smtClean="0">
                <a:solidFill>
                  <a:srgbClr val="000000"/>
                </a:solidFill>
                <a:cs typeface="Arial" charset="0"/>
              </a:rPr>
              <a:t>calls in some classes to </a:t>
            </a:r>
            <a:r>
              <a:rPr lang="en-US" sz="1800" dirty="0">
                <a:solidFill>
                  <a:srgbClr val="000000"/>
                </a:solidFill>
                <a:cs typeface="Arial" charset="0"/>
              </a:rPr>
              <a:t>access the Android built-in </a:t>
            </a:r>
            <a:r>
              <a:rPr lang="en-US" sz="1800" i="1" dirty="0" smtClean="0">
                <a:solidFill>
                  <a:srgbClr val="000000"/>
                </a:solidFill>
                <a:cs typeface="Arial" charset="0"/>
              </a:rPr>
              <a:t>Contacts</a:t>
            </a:r>
            <a:r>
              <a:rPr lang="en-US" sz="1800" dirty="0" smtClean="0">
                <a:solidFill>
                  <a:srgbClr val="000000"/>
                </a:solidFill>
                <a:cs typeface="Arial" charset="0"/>
              </a:rPr>
              <a:t> </a:t>
            </a:r>
            <a:r>
              <a:rPr lang="en-US" sz="1800" dirty="0">
                <a:solidFill>
                  <a:srgbClr val="000000"/>
                </a:solidFill>
                <a:cs typeface="Arial" charset="0"/>
              </a:rPr>
              <a:t>app’s address book data. Repo </a:t>
            </a:r>
            <a:r>
              <a:rPr lang="en-US" sz="1800" dirty="0" smtClean="0">
                <a:solidFill>
                  <a:srgbClr val="000000"/>
                </a:solidFill>
                <a:cs typeface="Arial" charset="0"/>
              </a:rPr>
              <a:t>on </a:t>
            </a:r>
            <a:r>
              <a:rPr lang="en-US" sz="1800" dirty="0">
                <a:solidFill>
                  <a:srgbClr val="000000"/>
                </a:solidFill>
                <a:cs typeface="Arial" charset="0"/>
              </a:rPr>
              <a:t>github:</a:t>
            </a:r>
          </a:p>
          <a:p>
            <a:pPr algn="l">
              <a:buClrTx/>
              <a:buFontTx/>
              <a:buNone/>
            </a:pPr>
            <a:r>
              <a:rPr lang="en-US" sz="1800" dirty="0">
                <a:solidFill>
                  <a:srgbClr val="000000"/>
                </a:solidFill>
                <a:cs typeface="Arial" charset="0"/>
              </a:rPr>
              <a:t>		</a:t>
            </a:r>
            <a:r>
              <a:rPr lang="en-US" sz="1600" dirty="0">
                <a:solidFill>
                  <a:srgbClr val="000000"/>
                </a:solidFill>
                <a:cs typeface="Arial" charset="0"/>
              </a:rPr>
              <a:t>https://github.com/karuradev/karura</a:t>
            </a:r>
          </a:p>
          <a:p>
            <a:pPr marL="664206" lvl="1" indent="-254202">
              <a:spcBef>
                <a:spcPts val="718"/>
              </a:spcBef>
              <a:buFont typeface="Arial"/>
              <a:buChar char="•"/>
            </a:pPr>
            <a:r>
              <a:rPr lang="en-US" sz="1800" dirty="0">
                <a:solidFill>
                  <a:srgbClr val="000000"/>
                </a:solidFill>
                <a:cs typeface="Arial" charset="0"/>
              </a:rPr>
              <a:t>We will not delve into this Java code at all, but will just use its API; we also only give </a:t>
            </a:r>
            <a:r>
              <a:rPr lang="en-US" sz="1800">
                <a:solidFill>
                  <a:srgbClr val="000000"/>
                </a:solidFill>
                <a:cs typeface="Arial" charset="0"/>
              </a:rPr>
              <a:t>a </a:t>
            </a:r>
            <a:r>
              <a:rPr lang="en-US" sz="1800" smtClean="0">
                <a:solidFill>
                  <a:srgbClr val="000000"/>
                </a:solidFill>
                <a:cs typeface="Arial" charset="0"/>
              </a:rPr>
              <a:t>cursory </a:t>
            </a:r>
            <a:r>
              <a:rPr lang="en-US" sz="1800" dirty="0">
                <a:solidFill>
                  <a:srgbClr val="000000"/>
                </a:solidFill>
                <a:cs typeface="Arial" charset="0"/>
              </a:rPr>
              <a:t>overview of how our Android code get the contacts in the address book (not directly related to Hybrid app topic)</a:t>
            </a:r>
          </a:p>
          <a:p>
            <a:pPr marL="1022959" lvl="2" indent="-254202">
              <a:spcBef>
                <a:spcPts val="718"/>
              </a:spcBef>
              <a:buFont typeface="Arial"/>
              <a:buChar char="•"/>
            </a:pPr>
            <a:r>
              <a:rPr lang="en-US" sz="1500" dirty="0" smtClean="0">
                <a:solidFill>
                  <a:srgbClr val="000000"/>
                </a:solidFill>
                <a:cs typeface="Arial" charset="0"/>
              </a:rPr>
              <a:t>Importing the previous </a:t>
            </a:r>
            <a:r>
              <a:rPr lang="en-US" sz="1500" i="1" dirty="0" smtClean="0">
                <a:solidFill>
                  <a:srgbClr val="000000"/>
                </a:solidFill>
                <a:cs typeface="Arial" charset="0"/>
              </a:rPr>
              <a:t>Eclipse ADT Bundle</a:t>
            </a:r>
            <a:r>
              <a:rPr lang="en-US" sz="1500" dirty="0" smtClean="0">
                <a:solidFill>
                  <a:srgbClr val="000000"/>
                </a:solidFill>
                <a:cs typeface="Arial" charset="0"/>
              </a:rPr>
              <a:t> project into </a:t>
            </a:r>
            <a:r>
              <a:rPr lang="en-US" sz="1500" i="1" dirty="0" smtClean="0">
                <a:solidFill>
                  <a:srgbClr val="000000"/>
                </a:solidFill>
                <a:cs typeface="Arial" charset="0"/>
              </a:rPr>
              <a:t>Android Studio</a:t>
            </a:r>
            <a:r>
              <a:rPr lang="en-US" sz="1500" dirty="0" smtClean="0">
                <a:solidFill>
                  <a:srgbClr val="000000"/>
                </a:solidFill>
                <a:cs typeface="Arial" charset="0"/>
              </a:rPr>
              <a:t>, the four </a:t>
            </a:r>
            <a:r>
              <a:rPr lang="en-US" sz="1500" dirty="0" err="1" smtClean="0">
                <a:solidFill>
                  <a:srgbClr val="000000"/>
                </a:solidFill>
                <a:cs typeface="Arial" charset="0"/>
              </a:rPr>
              <a:t>karura</a:t>
            </a:r>
            <a:r>
              <a:rPr lang="en-US" sz="1500" dirty="0" smtClean="0">
                <a:solidFill>
                  <a:srgbClr val="000000"/>
                </a:solidFill>
                <a:cs typeface="Arial" charset="0"/>
              </a:rPr>
              <a:t> java classes used are placed in the </a:t>
            </a:r>
            <a:r>
              <a:rPr lang="en-US" sz="1500" dirty="0" err="1" smtClean="0">
                <a:solidFill>
                  <a:srgbClr val="000000"/>
                </a:solidFill>
                <a:latin typeface="Courier"/>
                <a:cs typeface="Courier"/>
              </a:rPr>
              <a:t>com.karura.framework</a:t>
            </a:r>
            <a:r>
              <a:rPr lang="en-US" sz="1500" dirty="0" smtClean="0">
                <a:solidFill>
                  <a:srgbClr val="000000"/>
                </a:solidFill>
                <a:cs typeface="Arial" charset="0"/>
              </a:rPr>
              <a:t> package</a:t>
            </a:r>
          </a:p>
          <a:p>
            <a:pPr marL="1479840" lvl="3" indent="-254202">
              <a:spcBef>
                <a:spcPts val="718"/>
              </a:spcBef>
              <a:buFont typeface="Arial"/>
              <a:buChar char="•"/>
            </a:pPr>
            <a:r>
              <a:rPr lang="en-US" sz="1200" dirty="0" smtClean="0">
                <a:solidFill>
                  <a:srgbClr val="000000"/>
                </a:solidFill>
                <a:cs typeface="Arial" charset="0"/>
              </a:rPr>
              <a:t>When </a:t>
            </a:r>
            <a:r>
              <a:rPr lang="en-US" sz="1200" i="1" dirty="0" smtClean="0">
                <a:solidFill>
                  <a:srgbClr val="000000"/>
                </a:solidFill>
                <a:cs typeface="Arial" charset="0"/>
              </a:rPr>
              <a:t>Eclipse ADT Bundle</a:t>
            </a:r>
            <a:r>
              <a:rPr lang="en-US" sz="1200" dirty="0" smtClean="0">
                <a:solidFill>
                  <a:srgbClr val="000000"/>
                </a:solidFill>
                <a:cs typeface="Arial" charset="0"/>
              </a:rPr>
              <a:t> IDE was used, it was easiest to import </a:t>
            </a:r>
            <a:r>
              <a:rPr lang="en-US" sz="1200" i="1" dirty="0" err="1" smtClean="0">
                <a:solidFill>
                  <a:srgbClr val="000000"/>
                </a:solidFill>
                <a:cs typeface="Arial" charset="0"/>
              </a:rPr>
              <a:t>karura</a:t>
            </a:r>
            <a:r>
              <a:rPr lang="en-US" sz="1200" dirty="0" smtClean="0">
                <a:solidFill>
                  <a:srgbClr val="000000"/>
                </a:solidFill>
                <a:cs typeface="Arial" charset="0"/>
              </a:rPr>
              <a:t> as its own project; then reference it as a Library in the Demo app project</a:t>
            </a:r>
          </a:p>
          <a:p>
            <a:pPr marL="404813" lvl="1">
              <a:spcBef>
                <a:spcPts val="718"/>
              </a:spcBef>
            </a:pPr>
            <a:r>
              <a:rPr lang="en-US" sz="1600" dirty="0" smtClean="0">
                <a:solidFill>
                  <a:srgbClr val="000000"/>
                </a:solidFill>
                <a:cs typeface="Arial" charset="0"/>
              </a:rPr>
              <a:t>(</a:t>
            </a:r>
            <a:r>
              <a:rPr lang="en-US" sz="1600" dirty="0">
                <a:solidFill>
                  <a:srgbClr val="000000"/>
                </a:solidFill>
                <a:cs typeface="Arial" charset="0"/>
              </a:rPr>
              <a:t>I've gleaned some good ideas from the companion book and presented them in this class, but have not adopted the book as reference.)  </a:t>
            </a:r>
          </a:p>
        </p:txBody>
      </p:sp>
    </p:spTree>
    <p:extLst>
      <p:ext uri="{BB962C8B-B14F-4D97-AF65-F5344CB8AC3E}">
        <p14:creationId xmlns:p14="http://schemas.microsoft.com/office/powerpoint/2010/main" val="415853947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859FF"/>
      </a:hlink>
      <a:folHlink>
        <a:srgbClr val="5D5D5D"/>
      </a:folHlink>
    </a:clrScheme>
    <a:fontScheme name="Office Theme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  <a:txDef>
      <a:spPr>
        <a:noFill/>
      </a:spPr>
      <a:bodyPr wrap="square" rtlCol="0">
        <a:spAutoFit/>
      </a:bodyPr>
      <a:lstStyle>
        <a:defPPr algn="ctr">
          <a:defRPr dirty="0" smtClean="0">
            <a:solidFill>
              <a:schemeClr val="tx1"/>
            </a:solidFill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859FF"/>
      </a:hlink>
      <a:folHlink>
        <a:srgbClr val="5D5D5D"/>
      </a:folHlink>
    </a:clrScheme>
    <a:fontScheme name="Office Theme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  <a:txDef>
      <a:spPr>
        <a:noFill/>
      </a:spPr>
      <a:bodyPr wrap="square" rtlCol="0">
        <a:spAutoFit/>
      </a:bodyPr>
      <a:lstStyle>
        <a:defPPr algn="ctr">
          <a:defRPr dirty="0" smtClean="0">
            <a:solidFill>
              <a:schemeClr val="tx1"/>
            </a:solidFill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3_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0859FF"/>
      </a:hlink>
      <a:folHlink>
        <a:srgbClr val="5D5D5D"/>
      </a:folHlink>
    </a:clrScheme>
    <a:fontScheme name="Office Theme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4572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  <a:txDef>
      <a:spPr>
        <a:noFill/>
      </a:spPr>
      <a:bodyPr wrap="square" rtlCol="0">
        <a:spAutoFit/>
      </a:bodyPr>
      <a:lstStyle>
        <a:defPPr algn="ctr">
          <a:defRPr dirty="0" smtClean="0">
            <a:solidFill>
              <a:schemeClr val="tx1"/>
            </a:solidFill>
          </a:defRPr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27809</TotalTime>
  <Words>5451</Words>
  <Application>Microsoft Macintosh PowerPoint</Application>
  <PresentationFormat>On-screen Show (4:3)</PresentationFormat>
  <Paragraphs>826</Paragraphs>
  <Slides>78</Slides>
  <Notes>53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78</vt:i4>
      </vt:variant>
    </vt:vector>
  </HeadingPairs>
  <TitlesOfParts>
    <vt:vector size="82" baseType="lpstr">
      <vt:lpstr>Office Theme</vt:lpstr>
      <vt:lpstr>1_Office Theme</vt:lpstr>
      <vt:lpstr>2_Office Theme</vt:lpstr>
      <vt:lpstr>3_Office Theme</vt:lpstr>
      <vt:lpstr>PowerPoint Presentation</vt:lpstr>
      <vt:lpstr>Using the (New) WebView</vt:lpstr>
      <vt:lpstr>Using the (New) WebView …2</vt:lpstr>
      <vt:lpstr>WebView: a View widget</vt:lpstr>
      <vt:lpstr>WebView... Love it or Hate it?</vt:lpstr>
      <vt:lpstr>WebView: Some use cases</vt:lpstr>
      <vt:lpstr>WebView: Some use cases …2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WebView, a View widget ...2</vt:lpstr>
      <vt:lpstr>WebView, a View widget ...3</vt:lpstr>
      <vt:lpstr>WebView, a View widget ...4</vt:lpstr>
      <vt:lpstr>WebView FAQ</vt:lpstr>
      <vt:lpstr>WebView FAQ …2</vt:lpstr>
      <vt:lpstr>WebView FAQ …3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Hybrid Android App Basics ..9a</vt:lpstr>
      <vt:lpstr> </vt:lpstr>
      <vt:lpstr> </vt:lpstr>
      <vt:lpstr>Building demo Hybrid App in WebView  Binding JavaScript to Android</vt:lpstr>
      <vt:lpstr>Building demo Hybrid App in WebView Binding JavaScript to Android ...2</vt:lpstr>
      <vt:lpstr>Building demo Hybrid App in WebView Binding JavaScript to Android ...3</vt:lpstr>
      <vt:lpstr>Building demo Hybrid App in WebView Binding JavaScript to Android ...4</vt:lpstr>
      <vt:lpstr>Building demo Hybrid App in WebView Binding JavaScript to Android ...5</vt:lpstr>
      <vt:lpstr>Building demo Hybrid App in WebView Binding JavaScript to Android ...6</vt:lpstr>
      <vt:lpstr>WebView in Android 4.4 Multi-threading consideration</vt:lpstr>
      <vt:lpstr>WebView in Android 4.4 Multi-threading consideration ...2</vt:lpstr>
      <vt:lpstr>WebView in Android 4.4 UI Thread Blocking</vt:lpstr>
      <vt:lpstr>WebView.evaluateJavascript()</vt:lpstr>
      <vt:lpstr>Demo Hybrid Android App Java-JavaScript-Java</vt:lpstr>
      <vt:lpstr>Demo Hybrid Android App Java-JavaScript-Java ...2</vt:lpstr>
      <vt:lpstr>Demo Hybrid Android App Java-JavaScript-Java ...3</vt:lpstr>
      <vt:lpstr>Demo Hybrid Android App Java-JavaScript-Java ...4</vt:lpstr>
      <vt:lpstr>Demo Hybrid Android App Java-JavaScript-Java ...5</vt:lpstr>
      <vt:lpstr>Debugging WebView Remote Debugging</vt:lpstr>
      <vt:lpstr>Debugging WebView Remote Debugging ...2</vt:lpstr>
      <vt:lpstr>Debugging WebView Remote Debugging ...3</vt:lpstr>
      <vt:lpstr>Debugging WebView Remote Debugging ...4a</vt:lpstr>
      <vt:lpstr>Debugging WebView Remote Debugging ...4b</vt:lpstr>
      <vt:lpstr>Debugging WebView Remote Debugging …5a</vt:lpstr>
      <vt:lpstr>Debugging WebView Remote Debugging …5b</vt:lpstr>
      <vt:lpstr>Debugging WebView Remote Debugging ...6</vt:lpstr>
      <vt:lpstr>Debugging WebView Remote Debugging + Live Screencasting ...7</vt:lpstr>
      <vt:lpstr>Debugging WebView Remote Debugging ...8</vt:lpstr>
      <vt:lpstr>Debugging WebView Live Screencasting …9</vt:lpstr>
      <vt:lpstr>Debugging WebView Remote Debugging …10</vt:lpstr>
      <vt:lpstr>Debugging WebView Remote Debugging …11</vt:lpstr>
      <vt:lpstr>Debugging WebView Remote Debugging …12</vt:lpstr>
      <vt:lpstr>Debugging WebView Remote Debugging …13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Deferred Object in jQuery …2</vt:lpstr>
      <vt:lpstr>Deferred Object in jQuery …3</vt:lpstr>
      <vt:lpstr>PowerPoint Presentation</vt:lpstr>
      <vt:lpstr>Demo Hybrid Android App JavaScript-Java-JavaScript ...2a</vt:lpstr>
      <vt:lpstr>Demo Hybrid Android App JavaScript-Java-JavaScript …2b</vt:lpstr>
      <vt:lpstr>Demo Hybrid Android App JavaScript-Java-JavaScript …2c</vt:lpstr>
      <vt:lpstr>Demo Hybrid Android App JavaScript-Java-JavaScript …2d</vt:lpstr>
      <vt:lpstr>Demo Hybrid Android App JavaScript-Java-JavaScript …3</vt:lpstr>
      <vt:lpstr>Demo Hybrid Android App JavaScript-Java-JavaScript …4</vt:lpstr>
      <vt:lpstr>Demo Hybrid Android App JavaScript-Java-JavaScript …5a</vt:lpstr>
      <vt:lpstr>Demo Hybrid Android App JavaScript-Java-JavaScript …5b</vt:lpstr>
      <vt:lpstr>M Preview - WebView</vt:lpstr>
      <vt:lpstr>M Preview - Chrome Custom Tabs</vt:lpstr>
      <vt:lpstr>M Preview - Chrome Custom Tabs vs WebView</vt:lpstr>
      <vt:lpstr>eventmobi.com/adcboston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MacUser</dc:creator>
  <cp:lastModifiedBy>MacUser</cp:lastModifiedBy>
  <cp:revision>258</cp:revision>
  <dcterms:created xsi:type="dcterms:W3CDTF">2014-11-05T02:15:04Z</dcterms:created>
  <dcterms:modified xsi:type="dcterms:W3CDTF">2015-07-29T03:14:03Z</dcterms:modified>
</cp:coreProperties>
</file>

<file path=docProps/thumbnail.jpeg>
</file>